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6.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7724" r:id="rId1"/>
  </p:sldMasterIdLst>
  <p:notesMasterIdLst>
    <p:notesMasterId r:id="rId23"/>
  </p:notesMasterIdLst>
  <p:handoutMasterIdLst>
    <p:handoutMasterId r:id="rId24"/>
  </p:handoutMasterIdLst>
  <p:sldIdLst>
    <p:sldId id="262" r:id="rId2"/>
    <p:sldId id="381" r:id="rId3"/>
    <p:sldId id="263" r:id="rId4"/>
    <p:sldId id="350" r:id="rId5"/>
    <p:sldId id="330"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Lst>
  <p:sldSz cx="12188825" cy="6858000"/>
  <p:notesSz cx="6858000" cy="9144000"/>
  <p:defaultTextStyle>
    <a:defPPr>
      <a:defRPr lang="en-US"/>
    </a:defPPr>
    <a:lvl1pPr marL="0" algn="l" defTabSz="457791" rtl="0" eaLnBrk="1" latinLnBrk="0" hangingPunct="1">
      <a:defRPr sz="1900" kern="1200">
        <a:solidFill>
          <a:schemeClr val="tx1"/>
        </a:solidFill>
        <a:latin typeface="+mn-lt"/>
        <a:ea typeface="+mn-ea"/>
        <a:cs typeface="+mn-cs"/>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730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B61B8"/>
    <a:srgbClr val="8181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7" autoAdjust="0"/>
    <p:restoredTop sz="91773" autoAdjust="0"/>
  </p:normalViewPr>
  <p:slideViewPr>
    <p:cSldViewPr snapToGrid="0" snapToObjects="1" showGuides="1">
      <p:cViewPr varScale="1">
        <p:scale>
          <a:sx n="192" d="100"/>
          <a:sy n="192" d="100"/>
        </p:scale>
        <p:origin x="1360" y="192"/>
      </p:cViewPr>
      <p:guideLst>
        <p:guide orient="horz" pos="1632"/>
        <p:guide pos="7306"/>
      </p:guideLst>
    </p:cSldViewPr>
  </p:slideViewPr>
  <p:outlineViewPr>
    <p:cViewPr>
      <p:scale>
        <a:sx n="35" d="100"/>
        <a:sy n="35" d="100"/>
      </p:scale>
      <p:origin x="0" y="16496"/>
    </p:cViewPr>
  </p:outlineViewPr>
  <p:notesTextViewPr>
    <p:cViewPr>
      <p:scale>
        <a:sx n="100" d="100"/>
        <a:sy n="100" d="100"/>
      </p:scale>
      <p:origin x="0" y="0"/>
    </p:cViewPr>
  </p:notesTextViewPr>
  <p:sorterViewPr>
    <p:cViewPr varScale="1">
      <p:scale>
        <a:sx n="100" d="100"/>
        <a:sy n="100" d="100"/>
      </p:scale>
      <p:origin x="0" y="4224"/>
    </p:cViewPr>
  </p:sorterViewPr>
  <p:notesViewPr>
    <p:cSldViewPr snapToGrid="0" snapToObjects="1" showGuides="1">
      <p:cViewPr varScale="1">
        <p:scale>
          <a:sx n="135" d="100"/>
          <a:sy n="135" d="100"/>
        </p:scale>
        <p:origin x="4240"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61963" y="132935"/>
            <a:ext cx="2232757" cy="312274"/>
          </a:xfrm>
          <a:prstGeom prst="rect">
            <a:avLst/>
          </a:prstGeom>
        </p:spPr>
        <p:txBody>
          <a:bodyPr vert="horz" lIns="91440" tIns="45720" rIns="91440" bIns="45720" rtlCol="0"/>
          <a:lstStyle>
            <a:lvl1pPr algn="l">
              <a:defRPr sz="1200"/>
            </a:lvl1pPr>
          </a:lstStyle>
          <a:p>
            <a:endParaRPr lang="en-US" dirty="0">
              <a:latin typeface="AvenirNext forINTUIT Regular" charset="0"/>
            </a:endParaRPr>
          </a:p>
        </p:txBody>
      </p:sp>
      <p:sp>
        <p:nvSpPr>
          <p:cNvPr id="3" name="Date Placeholder 2"/>
          <p:cNvSpPr>
            <a:spLocks noGrp="1"/>
          </p:cNvSpPr>
          <p:nvPr>
            <p:ph type="dt" sz="quarter" idx="1"/>
          </p:nvPr>
        </p:nvSpPr>
        <p:spPr>
          <a:xfrm>
            <a:off x="4246576" y="132935"/>
            <a:ext cx="2232757" cy="312274"/>
          </a:xfrm>
          <a:prstGeom prst="rect">
            <a:avLst/>
          </a:prstGeom>
        </p:spPr>
        <p:txBody>
          <a:bodyPr vert="horz" lIns="91440" tIns="45720" rIns="91440" bIns="45720" rtlCol="0"/>
          <a:lstStyle>
            <a:lvl1pPr algn="r">
              <a:defRPr sz="1200"/>
            </a:lvl1pPr>
          </a:lstStyle>
          <a:p>
            <a:fld id="{A965F349-C9CC-0249-8F45-37A9CA37E25D}" type="datetimeFigureOut">
              <a:rPr lang="en-US" sz="800" smtClean="0">
                <a:latin typeface="AvenirNext forINTUIT Regular" charset="0"/>
              </a:rPr>
              <a:t>5/22/18</a:t>
            </a:fld>
            <a:endParaRPr lang="en-US" sz="800" dirty="0">
              <a:latin typeface="AvenirNext forINTUIT Regular" charset="0"/>
            </a:endParaRPr>
          </a:p>
        </p:txBody>
      </p:sp>
      <p:sp>
        <p:nvSpPr>
          <p:cNvPr id="4" name="Footer Placeholder 3"/>
          <p:cNvSpPr>
            <a:spLocks noGrp="1"/>
          </p:cNvSpPr>
          <p:nvPr>
            <p:ph type="ftr" sz="quarter" idx="2"/>
          </p:nvPr>
        </p:nvSpPr>
        <p:spPr>
          <a:xfrm>
            <a:off x="830631" y="8807170"/>
            <a:ext cx="2232757" cy="213286"/>
          </a:xfrm>
          <a:prstGeom prst="rect">
            <a:avLst/>
          </a:prstGeom>
        </p:spPr>
        <p:txBody>
          <a:bodyPr vert="horz" lIns="91440" tIns="45720" rIns="91440" bIns="45720" rtlCol="0" anchor="b"/>
          <a:lstStyle>
            <a:lvl1pPr algn="l">
              <a:defRPr sz="1200"/>
            </a:lvl1pPr>
          </a:lstStyle>
          <a:p>
            <a:endParaRPr lang="en-US" sz="800" dirty="0">
              <a:latin typeface="AvenirNext forINTUIT Regular" charset="0"/>
            </a:endParaRPr>
          </a:p>
        </p:txBody>
      </p:sp>
      <p:sp>
        <p:nvSpPr>
          <p:cNvPr id="5" name="Slide Number Placeholder 4"/>
          <p:cNvSpPr>
            <a:spLocks noGrp="1"/>
          </p:cNvSpPr>
          <p:nvPr>
            <p:ph type="sldNum" sz="quarter" idx="3"/>
          </p:nvPr>
        </p:nvSpPr>
        <p:spPr>
          <a:xfrm>
            <a:off x="421669" y="8807170"/>
            <a:ext cx="402274" cy="213286"/>
          </a:xfrm>
          <a:prstGeom prst="rect">
            <a:avLst/>
          </a:prstGeom>
        </p:spPr>
        <p:txBody>
          <a:bodyPr vert="horz" lIns="91440" tIns="45720" rIns="91440" bIns="45720" rtlCol="0" anchor="b"/>
          <a:lstStyle>
            <a:lvl1pPr algn="r">
              <a:defRPr sz="1200"/>
            </a:lvl1pPr>
          </a:lstStyle>
          <a:p>
            <a:pPr algn="l"/>
            <a:fld id="{1A542E9F-C298-A04C-B016-521CBAFAAA48}" type="slidenum">
              <a:rPr lang="en-US" sz="800" b="1" smtClean="0">
                <a:latin typeface="AvenirNext forINTUIT Bold" charset="0"/>
                <a:cs typeface="AvenirNext forINTUIT Bold" charset="0"/>
              </a:rPr>
              <a:pPr algn="l"/>
              <a:t>‹#›</a:t>
            </a:fld>
            <a:endParaRPr lang="en-US" sz="800" b="1" dirty="0">
              <a:latin typeface="AvenirNext forINTUIT Bold" charset="0"/>
              <a:cs typeface="AvenirNext forINTUIT Bold" charset="0"/>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81430" y="8799991"/>
            <a:ext cx="1006015" cy="220465"/>
          </a:xfrm>
          <a:prstGeom prst="rect">
            <a:avLst/>
          </a:prstGeom>
        </p:spPr>
      </p:pic>
    </p:spTree>
    <p:extLst>
      <p:ext uri="{BB962C8B-B14F-4D97-AF65-F5344CB8AC3E}">
        <p14:creationId xmlns:p14="http://schemas.microsoft.com/office/powerpoint/2010/main" val="1637441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ate Placeholder 15"/>
          <p:cNvSpPr>
            <a:spLocks noGrp="1"/>
          </p:cNvSpPr>
          <p:nvPr>
            <p:ph type="dt" idx="1"/>
          </p:nvPr>
        </p:nvSpPr>
        <p:spPr>
          <a:xfrm>
            <a:off x="4254135" y="139571"/>
            <a:ext cx="2232757" cy="283885"/>
          </a:xfrm>
          <a:prstGeom prst="rect">
            <a:avLst/>
          </a:prstGeom>
        </p:spPr>
        <p:txBody>
          <a:bodyPr vert="horz" lIns="91440" tIns="45720" rIns="91440" bIns="45720" rtlCol="0"/>
          <a:lstStyle>
            <a:lvl1pPr algn="r">
              <a:defRPr sz="800" b="0" i="0">
                <a:latin typeface="AvenirNext forINTUIT Regular" charset="0"/>
                <a:cs typeface="AvenirNext forINTUIT Regular" charset="0"/>
              </a:defRPr>
            </a:lvl1pPr>
          </a:lstStyle>
          <a:p>
            <a:fld id="{3A9BEDF2-471B-C942-8CB6-7638F6255FED}" type="datetimeFigureOut">
              <a:rPr lang="en-US" smtClean="0"/>
              <a:pPr/>
              <a:t>5/22/18</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6350" cmpd="sng">
            <a:solidFill>
              <a:srgbClr val="818181"/>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Placeholder 1"/>
          <p:cNvSpPr>
            <a:spLocks noGrp="1"/>
          </p:cNvSpPr>
          <p:nvPr>
            <p:ph type="hdr" sz="quarter"/>
          </p:nvPr>
        </p:nvSpPr>
        <p:spPr>
          <a:xfrm>
            <a:off x="363183" y="134155"/>
            <a:ext cx="2232757" cy="312274"/>
          </a:xfrm>
          <a:prstGeom prst="rect">
            <a:avLst/>
          </a:prstGeom>
        </p:spPr>
        <p:txBody>
          <a:bodyPr vert="horz" lIns="91440" tIns="45720" rIns="91440" bIns="45720" rtlCol="0"/>
          <a:lstStyle>
            <a:lvl1pPr algn="l">
              <a:defRPr sz="1200" b="0" i="0">
                <a:latin typeface="AvenirNext forINTUIT Regular" charset="0"/>
              </a:defRPr>
            </a:lvl1pPr>
          </a:lstStyle>
          <a:p>
            <a:endParaRPr lang="en-US" dirty="0"/>
          </a:p>
        </p:txBody>
      </p:sp>
      <p:sp>
        <p:nvSpPr>
          <p:cNvPr id="12" name="Footer Placeholder 3"/>
          <p:cNvSpPr>
            <a:spLocks noGrp="1"/>
          </p:cNvSpPr>
          <p:nvPr>
            <p:ph type="ftr" sz="quarter" idx="4"/>
          </p:nvPr>
        </p:nvSpPr>
        <p:spPr>
          <a:xfrm>
            <a:off x="831851" y="8808390"/>
            <a:ext cx="2232757" cy="213286"/>
          </a:xfrm>
          <a:prstGeom prst="rect">
            <a:avLst/>
          </a:prstGeom>
        </p:spPr>
        <p:txBody>
          <a:bodyPr vert="horz" lIns="91440" tIns="45720" rIns="91440" bIns="45720" rtlCol="0" anchor="b"/>
          <a:lstStyle>
            <a:lvl1pPr algn="l">
              <a:defRPr sz="1200" b="0" i="0">
                <a:latin typeface="AvenirNext forINTUIT Regular" charset="0"/>
              </a:defRPr>
            </a:lvl1pPr>
          </a:lstStyle>
          <a:p>
            <a:endParaRPr lang="en-US" sz="800" dirty="0"/>
          </a:p>
        </p:txBody>
      </p:sp>
      <p:sp>
        <p:nvSpPr>
          <p:cNvPr id="13" name="Slide Number Placeholder 4"/>
          <p:cNvSpPr>
            <a:spLocks noGrp="1"/>
          </p:cNvSpPr>
          <p:nvPr>
            <p:ph type="sldNum" sz="quarter" idx="5"/>
          </p:nvPr>
        </p:nvSpPr>
        <p:spPr>
          <a:xfrm>
            <a:off x="422889" y="8808390"/>
            <a:ext cx="402274" cy="213286"/>
          </a:xfrm>
          <a:prstGeom prst="rect">
            <a:avLst/>
          </a:prstGeom>
        </p:spPr>
        <p:txBody>
          <a:bodyPr vert="horz" lIns="91440" tIns="45720" rIns="91440" bIns="45720" rtlCol="0" anchor="b"/>
          <a:lstStyle>
            <a:lvl1pPr algn="r">
              <a:defRPr sz="1200" b="1" i="0">
                <a:latin typeface="AvenirNext forINTUIT Bold" charset="0"/>
                <a:cs typeface="AvenirNext forINTUIT Bold" charset="0"/>
              </a:defRPr>
            </a:lvl1pPr>
          </a:lstStyle>
          <a:p>
            <a:pPr algn="l"/>
            <a:fld id="{1A542E9F-C298-A04C-B016-521CBAFAAA48}" type="slidenum">
              <a:rPr lang="en-US" sz="800" smtClean="0"/>
              <a:pPr algn="l"/>
              <a:t>‹#›</a:t>
            </a:fld>
            <a:endParaRPr lang="en-US" sz="800" dirty="0"/>
          </a:p>
        </p:txBody>
      </p:sp>
    </p:spTree>
    <p:extLst>
      <p:ext uri="{BB962C8B-B14F-4D97-AF65-F5344CB8AC3E}">
        <p14:creationId xmlns:p14="http://schemas.microsoft.com/office/powerpoint/2010/main" val="2185153041"/>
      </p:ext>
    </p:extLst>
  </p:cSld>
  <p:clrMap bg1="lt1" tx1="dk1" bg2="lt2" tx2="dk2" accent1="accent1" accent2="accent2" accent3="accent3" accent4="accent4" accent5="accent5" accent6="accent6" hlink="hlink" folHlink="folHlink"/>
  <p:hf hdr="0" ftr="0" dt="0"/>
  <p:notesStyle>
    <a:lvl1pPr marL="0" algn="l" defTabSz="457791" rtl="0" eaLnBrk="1" latinLnBrk="0" hangingPunct="1">
      <a:defRPr sz="1100" b="0" i="0" kern="1200">
        <a:solidFill>
          <a:schemeClr val="tx1"/>
        </a:solidFill>
        <a:latin typeface="AvenirNext forINTUIT Regular" charset="0"/>
        <a:ea typeface="+mn-ea"/>
        <a:cs typeface="+mn-cs"/>
      </a:defRPr>
    </a:lvl1pPr>
    <a:lvl2pPr marL="457791" algn="l" defTabSz="457791" rtl="0" eaLnBrk="1" latinLnBrk="0" hangingPunct="1">
      <a:defRPr sz="1100" b="0" i="0" kern="1200">
        <a:solidFill>
          <a:schemeClr val="tx1"/>
        </a:solidFill>
        <a:latin typeface="AvenirNext forINTUIT Regular" charset="0"/>
        <a:ea typeface="+mn-ea"/>
        <a:cs typeface="+mn-cs"/>
      </a:defRPr>
    </a:lvl2pPr>
    <a:lvl3pPr marL="915581" algn="l" defTabSz="457791" rtl="0" eaLnBrk="1" latinLnBrk="0" hangingPunct="1">
      <a:defRPr sz="1100" b="0" i="0" kern="1200">
        <a:solidFill>
          <a:schemeClr val="tx1"/>
        </a:solidFill>
        <a:latin typeface="AvenirNext forINTUIT Regular" charset="0"/>
        <a:ea typeface="+mn-ea"/>
        <a:cs typeface="+mn-cs"/>
      </a:defRPr>
    </a:lvl3pPr>
    <a:lvl4pPr marL="1373372" algn="l" defTabSz="457791" rtl="0" eaLnBrk="1" latinLnBrk="0" hangingPunct="1">
      <a:defRPr sz="1100" b="0" i="0" kern="1200">
        <a:solidFill>
          <a:schemeClr val="tx1"/>
        </a:solidFill>
        <a:latin typeface="AvenirNext forINTUIT Regular" charset="0"/>
        <a:ea typeface="+mn-ea"/>
        <a:cs typeface="+mn-cs"/>
      </a:defRPr>
    </a:lvl4pPr>
    <a:lvl5pPr marL="1831162" algn="l" defTabSz="457791" rtl="0" eaLnBrk="1" latinLnBrk="0" hangingPunct="1">
      <a:defRPr sz="1100" b="0" i="0" kern="1200">
        <a:solidFill>
          <a:schemeClr val="tx1"/>
        </a:solidFill>
        <a:latin typeface="AvenirNext forINTUIT Regular" charset="0"/>
        <a:ea typeface="+mn-ea"/>
        <a:cs typeface="+mn-cs"/>
      </a:defRPr>
    </a:lvl5pPr>
    <a:lvl6pPr marL="2288953" algn="l" defTabSz="457791" rtl="0" eaLnBrk="1" latinLnBrk="0" hangingPunct="1">
      <a:defRPr sz="1200" kern="1200">
        <a:solidFill>
          <a:schemeClr val="tx1"/>
        </a:solidFill>
        <a:latin typeface="+mn-lt"/>
        <a:ea typeface="+mn-ea"/>
        <a:cs typeface="+mn-cs"/>
      </a:defRPr>
    </a:lvl6pPr>
    <a:lvl7pPr marL="2746743" algn="l" defTabSz="457791" rtl="0" eaLnBrk="1" latinLnBrk="0" hangingPunct="1">
      <a:defRPr sz="1200" kern="1200">
        <a:solidFill>
          <a:schemeClr val="tx1"/>
        </a:solidFill>
        <a:latin typeface="+mn-lt"/>
        <a:ea typeface="+mn-ea"/>
        <a:cs typeface="+mn-cs"/>
      </a:defRPr>
    </a:lvl7pPr>
    <a:lvl8pPr marL="3204532" algn="l" defTabSz="457791" rtl="0" eaLnBrk="1" latinLnBrk="0" hangingPunct="1">
      <a:defRPr sz="1200" kern="1200">
        <a:solidFill>
          <a:schemeClr val="tx1"/>
        </a:solidFill>
        <a:latin typeface="+mn-lt"/>
        <a:ea typeface="+mn-ea"/>
        <a:cs typeface="+mn-cs"/>
      </a:defRPr>
    </a:lvl8pPr>
    <a:lvl9pPr marL="3662323" algn="l" defTabSz="4577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document/d/1_z8RfeGCUrGvgA4mYvJQ6RROktueZbOLh7OIo2iSbNs/edit"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ocs.google.com/document/d/1lWw223QSBweJmGwek-QoeVY23KM9re3Kr58gYQjr5Ns/edi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a:t>
            </a:fld>
            <a:endParaRPr lang="en-US" sz="800" dirty="0"/>
          </a:p>
        </p:txBody>
      </p:sp>
    </p:spTree>
    <p:extLst>
      <p:ext uri="{BB962C8B-B14F-4D97-AF65-F5344CB8AC3E}">
        <p14:creationId xmlns:p14="http://schemas.microsoft.com/office/powerpoint/2010/main" val="41687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04850"/>
            <a:ext cx="6248400" cy="3516313"/>
          </a:xfrm>
        </p:spPr>
      </p:sp>
      <p:sp>
        <p:nvSpPr>
          <p:cNvPr id="4" name="Slide Number Placeholder 3"/>
          <p:cNvSpPr>
            <a:spLocks noGrp="1"/>
          </p:cNvSpPr>
          <p:nvPr>
            <p:ph type="sldNum" sz="quarter" idx="10"/>
          </p:nvPr>
        </p:nvSpPr>
        <p:spPr/>
        <p:txBody>
          <a:bodyPr/>
          <a:lstStyle/>
          <a:p>
            <a:pPr>
              <a:defRPr/>
            </a:pPr>
            <a:fld id="{6CD951E0-E817-4788-B156-B3986A948909}" type="slidenum">
              <a:rPr lang="en-US" smtClean="0">
                <a:solidFill>
                  <a:prstClr val="black"/>
                </a:solidFill>
              </a:rPr>
              <a:pPr>
                <a:defRPr/>
              </a:pPr>
              <a:t>4</a:t>
            </a:fld>
            <a:endParaRPr lang="en-US" dirty="0">
              <a:solidFill>
                <a:prstClr val="black"/>
              </a:solidFill>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171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03263"/>
            <a:ext cx="6251575" cy="3517900"/>
          </a:xfrm>
        </p:spPr>
      </p:sp>
      <p:sp>
        <p:nvSpPr>
          <p:cNvPr id="3" name="Notes Placeholder 2"/>
          <p:cNvSpPr>
            <a:spLocks noGrp="1"/>
          </p:cNvSpPr>
          <p:nvPr>
            <p:ph type="body" idx="1"/>
          </p:nvPr>
        </p:nvSpPr>
        <p:spPr>
          <a:xfrm>
            <a:off x="1178362" y="4454765"/>
            <a:ext cx="5254554" cy="4219374"/>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642E78-0C71-46C3-9E2D-4B4C842BC7F1}" type="slidenum">
              <a:rPr lang="en-US" smtClean="0"/>
              <a:pPr>
                <a:defRPr/>
              </a:pPr>
              <a:t>5</a:t>
            </a:fld>
            <a:endParaRPr lang="en-US" dirty="0"/>
          </a:p>
        </p:txBody>
      </p:sp>
    </p:spTree>
    <p:extLst>
      <p:ext uri="{BB962C8B-B14F-4D97-AF65-F5344CB8AC3E}">
        <p14:creationId xmlns:p14="http://schemas.microsoft.com/office/powerpoint/2010/main" val="364095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the number of users (~</a:t>
            </a:r>
            <a:r>
              <a:rPr lang="en-US" baseline="0" dirty="0"/>
              <a:t> population of the UK) </a:t>
            </a:r>
            <a:r>
              <a:rPr lang="en-US" dirty="0"/>
              <a:t>, types of data (SMB</a:t>
            </a:r>
          </a:p>
          <a:p>
            <a:endParaRPr lang="en-US" dirty="0"/>
          </a:p>
          <a:p>
            <a:r>
              <a:rPr lang="en-US" dirty="0"/>
              <a:t>Combine with 6</a:t>
            </a:r>
          </a:p>
          <a:p>
            <a:r>
              <a:rPr lang="en-US" dirty="0"/>
              <a:t>Introduce types of data in slide 6</a:t>
            </a:r>
          </a:p>
          <a:p>
            <a:r>
              <a:rPr lang="en-US" dirty="0"/>
              <a:t>Do same thing for categories</a:t>
            </a:r>
          </a:p>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6</a:t>
            </a:fld>
            <a:endParaRPr lang="en-US" sz="800" dirty="0"/>
          </a:p>
        </p:txBody>
      </p:sp>
    </p:spTree>
    <p:extLst>
      <p:ext uri="{BB962C8B-B14F-4D97-AF65-F5344CB8AC3E}">
        <p14:creationId xmlns:p14="http://schemas.microsoft.com/office/powerpoint/2010/main" val="1558993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types of data</a:t>
            </a:r>
          </a:p>
          <a:p>
            <a:endParaRPr lang="en-US" dirty="0"/>
          </a:p>
          <a:p>
            <a:r>
              <a:rPr lang="en-US" dirty="0"/>
              <a:t>1:</a:t>
            </a:r>
            <a:r>
              <a:rPr lang="en-US" baseline="0" dirty="0"/>
              <a:t> Business events</a:t>
            </a:r>
          </a:p>
          <a:p>
            <a:r>
              <a:rPr lang="en-US" baseline="0" dirty="0"/>
              <a:t>2: Behavioral data</a:t>
            </a:r>
          </a:p>
          <a:p>
            <a:r>
              <a:rPr lang="en-US" baseline="0" dirty="0"/>
              <a:t>3:Thirdparty data</a:t>
            </a:r>
            <a:endParaRPr lang="en-US" dirty="0"/>
          </a:p>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7</a:t>
            </a:fld>
            <a:endParaRPr lang="en-US" sz="800" dirty="0"/>
          </a:p>
        </p:txBody>
      </p:sp>
    </p:spTree>
    <p:extLst>
      <p:ext uri="{BB962C8B-B14F-4D97-AF65-F5344CB8AC3E}">
        <p14:creationId xmlns:p14="http://schemas.microsoft.com/office/powerpoint/2010/main" val="1522236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lang="en-US" dirty="0"/>
              <a:t>Journey</a:t>
            </a:r>
            <a:r>
              <a:rPr lang="en-US" baseline="0" dirty="0"/>
              <a:t> </a:t>
            </a:r>
            <a:r>
              <a:rPr lang="mr-IN" baseline="0" dirty="0"/>
              <a:t>–</a:t>
            </a:r>
            <a:r>
              <a:rPr lang="en-US" baseline="0" dirty="0"/>
              <a:t> hand coded -&gt; models deployed to </a:t>
            </a:r>
            <a:r>
              <a:rPr lang="en-US" baseline="0" dirty="0" err="1"/>
              <a:t>Yhat</a:t>
            </a:r>
            <a:r>
              <a:rPr lang="en-US" baseline="0" dirty="0"/>
              <a:t>  -&gt; </a:t>
            </a:r>
            <a:r>
              <a:rPr lang="en-US" baseline="0" dirty="0" err="1"/>
              <a:t>SageMaker</a:t>
            </a:r>
            <a:r>
              <a:rPr lang="en-US" baseline="0" dirty="0"/>
              <a:t> working closely with amazon </a:t>
            </a:r>
            <a:r>
              <a:rPr lang="en-US" baseline="0" dirty="0" err="1"/>
              <a:t>etc</a:t>
            </a:r>
            <a:endParaRPr lang="en-US" dirty="0"/>
          </a:p>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8</a:t>
            </a:fld>
            <a:endParaRPr lang="en-US" sz="800" dirty="0"/>
          </a:p>
        </p:txBody>
      </p:sp>
    </p:spTree>
    <p:extLst>
      <p:ext uri="{BB962C8B-B14F-4D97-AF65-F5344CB8AC3E}">
        <p14:creationId xmlns:p14="http://schemas.microsoft.com/office/powerpoint/2010/main" val="403627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Organizational principles</a:t>
            </a:r>
          </a:p>
          <a:p>
            <a:endParaRPr lang="en-US" dirty="0"/>
          </a:p>
          <a:p>
            <a:r>
              <a:rPr lang="en-US" dirty="0"/>
              <a:t>Segments</a:t>
            </a:r>
          </a:p>
          <a:p>
            <a:r>
              <a:rPr lang="en-US" dirty="0"/>
              <a:t>Difficulty</a:t>
            </a:r>
          </a:p>
          <a:p>
            <a:r>
              <a:rPr lang="en-US" dirty="0"/>
              <a:t>timeline</a:t>
            </a:r>
          </a:p>
          <a:p>
            <a:endParaRPr lang="en-US" dirty="0"/>
          </a:p>
          <a:p>
            <a:endParaRPr lang="en-US" dirty="0"/>
          </a:p>
          <a:p>
            <a:r>
              <a:rPr lang="en-US" dirty="0" err="1"/>
              <a:t>PrComplex</a:t>
            </a:r>
            <a:r>
              <a:rPr lang="en-US" dirty="0"/>
              <a:t> task using Business Event Data and Third party data</a:t>
            </a:r>
          </a:p>
          <a:p>
            <a:endParaRPr lang="en-US" dirty="0"/>
          </a:p>
          <a:p>
            <a:r>
              <a:rPr lang="en-US" dirty="0"/>
              <a:t>Merchant Features:</a:t>
            </a:r>
          </a:p>
          <a:p>
            <a:r>
              <a:rPr lang="en-US" dirty="0"/>
              <a:t>Counterparty features:</a:t>
            </a:r>
          </a:p>
          <a:p>
            <a:r>
              <a:rPr lang="en-US" dirty="0"/>
              <a:t>Transaction features: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10</a:t>
            </a:fld>
            <a:endParaRPr lang="en-US" sz="800" dirty="0"/>
          </a:p>
        </p:txBody>
      </p:sp>
    </p:spTree>
    <p:extLst>
      <p:ext uri="{BB962C8B-B14F-4D97-AF65-F5344CB8AC3E}">
        <p14:creationId xmlns:p14="http://schemas.microsoft.com/office/powerpoint/2010/main" val="1613447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solidFill>
                  <a:schemeClr val="bg1"/>
                </a:solidFill>
              </a:rPr>
              <a:t>Training data spans over </a:t>
            </a:r>
            <a:r>
              <a:rPr lang="en-US" sz="1100" dirty="0">
                <a:solidFill>
                  <a:schemeClr val="bg1"/>
                </a:solidFill>
              </a:rPr>
              <a:t>billions</a:t>
            </a:r>
            <a:r>
              <a:rPr lang="en-US" sz="1100" b="0" dirty="0">
                <a:solidFill>
                  <a:schemeClr val="bg1"/>
                </a:solidFill>
              </a:rPr>
              <a:t> of unique words and word pairs. 100M reviewed transactions marked as business or personal to train the model. Scoring done when</a:t>
            </a:r>
          </a:p>
          <a:p>
            <a:r>
              <a:rPr lang="en-US" sz="1100" b="0" dirty="0">
                <a:solidFill>
                  <a:schemeClr val="bg1"/>
                </a:solidFill>
              </a:rPr>
              <a:t>data is imported from Financial Institution</a:t>
            </a:r>
          </a:p>
          <a:p>
            <a:endParaRPr lang="en-US" sz="1100" b="0" dirty="0">
              <a:solidFill>
                <a:schemeClr val="bg1"/>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12</a:t>
            </a:fld>
            <a:endParaRPr lang="en-US" sz="800" dirty="0"/>
          </a:p>
        </p:txBody>
      </p:sp>
    </p:spTree>
    <p:extLst>
      <p:ext uri="{BB962C8B-B14F-4D97-AF65-F5344CB8AC3E}">
        <p14:creationId xmlns:p14="http://schemas.microsoft.com/office/powerpoint/2010/main" val="62818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100" b="1" i="0" u="sng" strike="noStrike" kern="1200" dirty="0">
              <a:solidFill>
                <a:schemeClr val="tx1"/>
              </a:solidFill>
              <a:effectLst/>
              <a:latin typeface="AvenirNext LT Pro Regular"/>
              <a:ea typeface="+mn-ea"/>
              <a:cs typeface="+mn-cs"/>
              <a:hlinkClick r:id="rId3"/>
            </a:endParaRPr>
          </a:p>
          <a:p>
            <a:pPr rtl="0"/>
            <a:r>
              <a:rPr lang="en-US" sz="1100" b="0" i="0" u="none" strike="noStrike" kern="1200" dirty="0">
                <a:solidFill>
                  <a:schemeClr val="tx1"/>
                </a:solidFill>
                <a:effectLst/>
                <a:latin typeface="AvenirNext LT Pro Regular"/>
                <a:ea typeface="+mn-ea"/>
                <a:cs typeface="+mn-cs"/>
              </a:rPr>
              <a:t>The purpose of the prediction engine is to, for a given user, predict new transactions. This primarily includes transactions that haven’t occurred; it might also include transactions that have occurred but are not yet in the system (e.g. haven’t been entered by the user). Predictions are made primarily based on each user’s historic transactions. </a:t>
            </a:r>
          </a:p>
          <a:p>
            <a:pPr rtl="0"/>
            <a:endParaRPr lang="en-US" sz="1100" b="0" i="0" u="none" strike="noStrike" kern="1200" dirty="0">
              <a:solidFill>
                <a:schemeClr val="tx1"/>
              </a:solidFill>
              <a:effectLst/>
              <a:latin typeface="AvenirNext LT Pro Regular"/>
              <a:ea typeface="+mn-ea"/>
              <a:cs typeface="+mn-cs"/>
            </a:endParaRPr>
          </a:p>
          <a:p>
            <a:pPr rtl="0"/>
            <a:r>
              <a:rPr lang="en-US" sz="1100" b="0" i="0" u="none" strike="noStrike" kern="1200" dirty="0">
                <a:solidFill>
                  <a:schemeClr val="tx1"/>
                </a:solidFill>
                <a:effectLst/>
                <a:latin typeface="AvenirNext LT Pro Regular"/>
                <a:ea typeface="+mn-ea"/>
                <a:cs typeface="+mn-cs"/>
              </a:rPr>
              <a:t>The cash flow engine deals primarily with creating/updating predictions and forecasts based on an individual user’s data. Although data and information from other users may go into the predictions, these do not need to be updated for real-time or interactive predictions. Hence, any logic depending on other user data will be built ahead of time (in a batch mode) and made available to the cash flow engine. There are at least two key modules that must be supported:</a:t>
            </a:r>
            <a:endParaRPr lang="en-US" b="0" dirty="0">
              <a:effectLst/>
            </a:endParaRPr>
          </a:p>
          <a:p>
            <a:pPr rtl="0" fontAlgn="base"/>
            <a:r>
              <a:rPr lang="en-US" sz="1100" b="1" i="0" u="none" strike="noStrike" kern="1200" dirty="0">
                <a:solidFill>
                  <a:schemeClr val="tx1"/>
                </a:solidFill>
                <a:effectLst/>
                <a:latin typeface="AvenirNext LT Pro Regular"/>
                <a:ea typeface="+mn-ea"/>
                <a:cs typeface="+mn-cs"/>
              </a:rPr>
              <a:t>Bayesian Probability Distribution</a:t>
            </a:r>
            <a:r>
              <a:rPr lang="en-US" sz="1100" b="0" i="0" u="none" strike="noStrike" kern="1200" dirty="0">
                <a:solidFill>
                  <a:schemeClr val="tx1"/>
                </a:solidFill>
                <a:effectLst/>
                <a:latin typeface="AvenirNext LT Pro Regular"/>
                <a:ea typeface="+mn-ea"/>
                <a:cs typeface="+mn-cs"/>
              </a:rPr>
              <a:t>. These will represent distributions for the overall population and perhaps additionally for certain segments. They may be updated in the cash flow engine based on data for the individual user.</a:t>
            </a:r>
          </a:p>
          <a:p>
            <a:pPr rtl="0" fontAlgn="base"/>
            <a:r>
              <a:rPr lang="en-US" sz="1100" b="1" i="0" u="none" strike="noStrike" kern="1200" dirty="0">
                <a:solidFill>
                  <a:schemeClr val="tx1"/>
                </a:solidFill>
                <a:effectLst/>
                <a:latin typeface="AvenirNext LT Pro Regular"/>
                <a:ea typeface="+mn-ea"/>
                <a:cs typeface="+mn-cs"/>
              </a:rPr>
              <a:t>Machine Learning Model</a:t>
            </a:r>
            <a:r>
              <a:rPr lang="en-US" sz="1100" b="0" i="0" u="none" strike="noStrike" kern="1200" dirty="0">
                <a:solidFill>
                  <a:schemeClr val="tx1"/>
                </a:solidFill>
                <a:effectLst/>
                <a:latin typeface="AvenirNext LT Pro Regular"/>
                <a:ea typeface="+mn-ea"/>
                <a:cs typeface="+mn-cs"/>
              </a:rPr>
              <a:t>. These will be trained on a larger set of user data and made available to the cash flow engine for use when predicting for an individual user.</a:t>
            </a:r>
          </a:p>
          <a:p>
            <a:pPr rtl="0" fontAlgn="base"/>
            <a:endParaRPr lang="en-US" sz="1100" b="1" i="0" u="sng" strike="noStrike" kern="1200" dirty="0">
              <a:solidFill>
                <a:schemeClr val="tx1"/>
              </a:solidFill>
              <a:effectLst/>
              <a:latin typeface="AvenirNext LT Pro Regular"/>
              <a:ea typeface="+mn-ea"/>
              <a:cs typeface="+mn-cs"/>
              <a:hlinkClick r:id="rId3"/>
            </a:endParaRPr>
          </a:p>
          <a:p>
            <a:pPr rtl="0" fontAlgn="base"/>
            <a:endParaRPr lang="en-US" sz="1100" b="1" i="0" u="sng" strike="noStrike" kern="1200" dirty="0">
              <a:solidFill>
                <a:schemeClr val="tx1"/>
              </a:solidFill>
              <a:effectLst/>
              <a:latin typeface="AvenirNext LT Pro Regular"/>
              <a:ea typeface="+mn-ea"/>
              <a:cs typeface="+mn-cs"/>
              <a:hlinkClick r:id="rId3"/>
            </a:endParaRPr>
          </a:p>
          <a:p>
            <a:pPr rtl="0" fontAlgn="base"/>
            <a:r>
              <a:rPr lang="en-US" sz="1100" b="1" i="0" u="sng" strike="noStrike" kern="1200" dirty="0">
                <a:solidFill>
                  <a:schemeClr val="tx1"/>
                </a:solidFill>
                <a:effectLst/>
                <a:latin typeface="AvenirNext LT Pro Regular"/>
                <a:ea typeface="+mn-ea"/>
                <a:cs typeface="+mn-cs"/>
                <a:hlinkClick r:id="rId3"/>
              </a:rPr>
              <a:t>Prediction Engine</a:t>
            </a:r>
            <a:r>
              <a:rPr lang="en-US" sz="1100" b="0" i="0" u="none" strike="noStrike" kern="1200" dirty="0">
                <a:solidFill>
                  <a:schemeClr val="tx1"/>
                </a:solidFill>
                <a:effectLst/>
                <a:latin typeface="AvenirNext LT Pro Regular"/>
                <a:ea typeface="+mn-ea"/>
                <a:cs typeface="+mn-cs"/>
              </a:rPr>
              <a:t>: Predict transactions. The prediction engine must support a variety of methods (or algorithms) for predicting transactions. We will internally develop algorithms based on data (historic and cross-company) in order to predict transactions. The goal of these algorithms is solely to make the most accurate predictions of transactions for any user given all available relevant information. Additionally, we will want to allow the user themselves to specify various algorithms for prediction or scenario planning. These could include algorithms based on budgets, formulas, or even just the user’s own innate knowledge of their business. These algorithms must also be expressed and executed in the prediction engine. In all cases, the output is a set of predicted transactions.</a:t>
            </a:r>
          </a:p>
          <a:p>
            <a:r>
              <a:rPr lang="en-US" sz="1100" b="1" i="0" u="sng" strike="noStrike" kern="1200" dirty="0">
                <a:solidFill>
                  <a:schemeClr val="tx1"/>
                </a:solidFill>
                <a:effectLst/>
                <a:latin typeface="AvenirNext LT Pro Regular"/>
                <a:ea typeface="+mn-ea"/>
                <a:cs typeface="+mn-cs"/>
                <a:hlinkClick r:id="rId4"/>
              </a:rPr>
              <a:t>Forecast Engine</a:t>
            </a:r>
            <a:r>
              <a:rPr lang="en-US" sz="1100" b="0" i="0" u="none" strike="noStrike" kern="1200" dirty="0">
                <a:solidFill>
                  <a:schemeClr val="tx1"/>
                </a:solidFill>
                <a:effectLst/>
                <a:latin typeface="AvenirNext LT Pro Regular"/>
                <a:ea typeface="+mn-ea"/>
                <a:cs typeface="+mn-cs"/>
              </a:rPr>
              <a:t>: Aggregate transactions. The forecast engine applies the appropriate aggregation to the appropriate set of transactions (historic, predicted, recurring/scheduled, scenario planning, etc.) to produce statistical measures associated with a specified cash flow quantity.   For example, a quantity of interest could be the amount of cash on hand on a given day and the statistical measures used to quantify this could be an estimated value along with lower and upper bounds. The user or client must directly or indirectly specify the quantities and statistical measures of interest.  In order to support a full range of statistical measure on the result, aggregation of predicted transactions must propagate the associated measures of uncertainty to produce a result with its own measure of uncertainty.</a:t>
            </a:r>
            <a:endParaRPr lang="en-US" dirty="0"/>
          </a:p>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18</a:t>
            </a:fld>
            <a:endParaRPr lang="en-US" sz="800" dirty="0"/>
          </a:p>
        </p:txBody>
      </p:sp>
    </p:spTree>
    <p:extLst>
      <p:ext uri="{BB962C8B-B14F-4D97-AF65-F5344CB8AC3E}">
        <p14:creationId xmlns:p14="http://schemas.microsoft.com/office/powerpoint/2010/main" val="2377730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12235" b="15046"/>
          <a:stretch/>
        </p:blipFill>
        <p:spPr>
          <a:xfrm>
            <a:off x="-18143" y="1003931"/>
            <a:ext cx="8521722" cy="5882608"/>
          </a:xfrm>
          <a:prstGeom prst="rect">
            <a:avLst/>
          </a:prstGeom>
          <a:noFill/>
          <a:ln>
            <a:noFill/>
          </a:ln>
        </p:spPr>
      </p:pic>
      <p:sp>
        <p:nvSpPr>
          <p:cNvPr id="12"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bg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bg1"/>
                </a:solidFill>
                <a:latin typeface="+mn-lt"/>
              </a:defRPr>
            </a:lvl1pPr>
          </a:lstStyle>
          <a:p>
            <a:fld id="{A3A5C8D2-A30C-F941-B50F-7022CA072F83}" type="datetime4">
              <a:rPr lang="en-US" smtClean="0"/>
              <a:t>May 22, 2018</a:t>
            </a:fld>
            <a:endParaRPr lang="en-US"/>
          </a:p>
        </p:txBody>
      </p:sp>
      <p:sp>
        <p:nvSpPr>
          <p:cNvPr id="19"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bg1"/>
                </a:solidFill>
                <a:latin typeface="+mj-lt"/>
              </a:defRPr>
            </a:lvl1pPr>
          </a:lstStyle>
          <a:p>
            <a:r>
              <a:rPr lang="en-US" dirty="0"/>
              <a:t>Click to add a title</a:t>
            </a:r>
          </a:p>
        </p:txBody>
      </p:sp>
      <p:grpSp>
        <p:nvGrpSpPr>
          <p:cNvPr id="11" name="Group 10"/>
          <p:cNvGrpSpPr/>
          <p:nvPr userDrawn="1"/>
        </p:nvGrpSpPr>
        <p:grpSpPr>
          <a:xfrm>
            <a:off x="1532348" y="330180"/>
            <a:ext cx="10165110" cy="353217"/>
            <a:chOff x="1532348" y="330180"/>
            <a:chExt cx="10165110" cy="353217"/>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2348" y="330180"/>
              <a:ext cx="1833152" cy="353217"/>
            </a:xfrm>
            <a:prstGeom prst="rect">
              <a:avLst/>
            </a:prstGeom>
          </p:spPr>
        </p:pic>
      </p:grpSp>
    </p:spTree>
    <p:extLst>
      <p:ext uri="{BB962C8B-B14F-4D97-AF65-F5344CB8AC3E}">
        <p14:creationId xmlns:p14="http://schemas.microsoft.com/office/powerpoint/2010/main" val="509708495"/>
      </p:ext>
    </p:extLst>
  </p:cSld>
  <p:clrMapOvr>
    <a:overrideClrMapping bg1="lt1" tx1="dk1" bg2="lt2" tx2="dk2" accent1="accent1" accent2="accent2" accent3="accent3" accent4="accent4" accent5="accent5" accent6="accent6" hlink="hlink" folHlink="folHlink"/>
  </p:clrMapOvr>
  <p:transition>
    <p:wipe dir="r"/>
  </p:transition>
  <p:hf hdr="0"/>
  <p:extLst>
    <p:ext uri="{DCECCB84-F9BA-43D5-87BE-67443E8EF086}">
      <p15:sldGuideLst xmlns:p15="http://schemas.microsoft.com/office/powerpoint/2012/main">
        <p15:guide id="1" orient="horz" pos="262" userDrawn="1">
          <p15:clr>
            <a:srgbClr val="FBAE40"/>
          </p15:clr>
        </p15:guide>
        <p15:guide id="2" pos="1659" userDrawn="1">
          <p15:clr>
            <a:srgbClr val="FBAE40"/>
          </p15:clr>
        </p15:guide>
        <p15:guide id="3" pos="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Column">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501174" y="1755648"/>
            <a:ext cx="11105416" cy="4334256"/>
          </a:xfrm>
        </p:spPr>
        <p:txBody>
          <a:bodyPr>
            <a:normAutofit/>
          </a:bodyPr>
          <a:lstStyle>
            <a:lvl1pPr>
              <a:lnSpc>
                <a:spcPct val="100000"/>
              </a:lnSpc>
              <a:defRPr sz="3600"/>
            </a:lvl1pPr>
            <a:lvl2pPr marL="0" indent="0">
              <a:lnSpc>
                <a:spcPct val="100000"/>
              </a:lnSpc>
              <a:buFont typeface="Arial" charset="0"/>
              <a:buNone/>
              <a:defRPr sz="3600">
                <a:solidFill>
                  <a:schemeClr val="tx1"/>
                </a:solidFill>
              </a:defRPr>
            </a:lvl2pPr>
            <a:lvl3pPr marL="274320" indent="-274320">
              <a:lnSpc>
                <a:spcPct val="100000"/>
              </a:lnSpc>
              <a:defRPr sz="3200">
                <a:solidFill>
                  <a:schemeClr val="tx1"/>
                </a:solidFill>
              </a:defRPr>
            </a:lvl3pPr>
            <a:lvl4pPr marL="548640" indent="-274320">
              <a:lnSpc>
                <a:spcPct val="100000"/>
              </a:lnSpc>
              <a:defRPr sz="2800">
                <a:solidFill>
                  <a:schemeClr val="tx1"/>
                </a:solidFill>
              </a:defRPr>
            </a:lvl4pPr>
            <a:lvl5pPr marL="548640">
              <a:lnSpc>
                <a:spcPct val="95000"/>
              </a:lnSpc>
              <a:defRPr sz="2800">
                <a:solidFill>
                  <a:schemeClr val="tx1"/>
                </a:solidFill>
              </a:defRPr>
            </a:lvl5pPr>
          </a:lstStyle>
          <a:p>
            <a:pPr lvl="0"/>
            <a:r>
              <a:rPr lang="en-US" dirty="0"/>
              <a:t>Click to add content</a:t>
            </a:r>
          </a:p>
          <a:p>
            <a:pPr lvl="1"/>
            <a:r>
              <a:rPr lang="en-US" dirty="0"/>
              <a:t>Use the Increase/Decrease Indent control to select the second level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lvl1pPr>
              <a:defRPr baseline="0"/>
            </a:lvl1pPr>
          </a:lstStyle>
          <a:p>
            <a:r>
              <a:rPr lang="en-US" dirty="0"/>
              <a:t>Click to add a title</a:t>
            </a:r>
          </a:p>
        </p:txBody>
      </p:sp>
    </p:spTree>
    <p:extLst>
      <p:ext uri="{BB962C8B-B14F-4D97-AF65-F5344CB8AC3E}">
        <p14:creationId xmlns:p14="http://schemas.microsoft.com/office/powerpoint/2010/main" val="145575512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ubtitle 1-Column">
    <p:spTree>
      <p:nvGrpSpPr>
        <p:cNvPr id="1" name=""/>
        <p:cNvGrpSpPr/>
        <p:nvPr/>
      </p:nvGrpSpPr>
      <p:grpSpPr>
        <a:xfrm>
          <a:off x="0" y="0"/>
          <a:ext cx="0" cy="0"/>
          <a:chOff x="0" y="0"/>
          <a:chExt cx="0" cy="0"/>
        </a:xfrm>
      </p:grpSpPr>
      <p:sp>
        <p:nvSpPr>
          <p:cNvPr id="5" name="Text Placeholder 9"/>
          <p:cNvSpPr>
            <a:spLocks noGrp="1"/>
          </p:cNvSpPr>
          <p:nvPr>
            <p:ph type="body" sz="quarter" idx="14" hasCustomPrompt="1"/>
          </p:nvPr>
        </p:nvSpPr>
        <p:spPr>
          <a:xfrm>
            <a:off x="501174" y="1757680"/>
            <a:ext cx="11105416" cy="4338320"/>
          </a:xfrm>
        </p:spPr>
        <p:txBody>
          <a:bodyPr>
            <a:normAutofit/>
          </a:bodyPr>
          <a:lstStyle>
            <a:lvl1pPr>
              <a:lnSpc>
                <a:spcPct val="100000"/>
              </a:lnSpc>
              <a:defRPr sz="3600"/>
            </a:lvl1pPr>
            <a:lvl2pPr marL="0" indent="0">
              <a:lnSpc>
                <a:spcPct val="100000"/>
              </a:lnSpc>
              <a:buFont typeface="Arial" charset="0"/>
              <a:buNone/>
              <a:defRPr sz="3600">
                <a:solidFill>
                  <a:schemeClr val="tx1"/>
                </a:solidFill>
              </a:defRPr>
            </a:lvl2pPr>
            <a:lvl3pPr marL="274320" indent="-274320">
              <a:lnSpc>
                <a:spcPct val="100000"/>
              </a:lnSpc>
              <a:defRPr sz="3200">
                <a:solidFill>
                  <a:schemeClr val="tx1"/>
                </a:solidFill>
              </a:defRPr>
            </a:lvl3pPr>
            <a:lvl4pPr marL="548640" indent="-274320">
              <a:lnSpc>
                <a:spcPct val="100000"/>
              </a:lnSpc>
              <a:defRPr sz="2800">
                <a:solidFill>
                  <a:schemeClr val="tx1"/>
                </a:solidFill>
              </a:defRPr>
            </a:lvl4pPr>
            <a:lvl5pPr marL="548640">
              <a:lnSpc>
                <a:spcPct val="95000"/>
              </a:lnSpc>
              <a:defRPr sz="2800">
                <a:solidFill>
                  <a:schemeClr val="tx1"/>
                </a:solidFill>
              </a:defRPr>
            </a:lvl5pPr>
          </a:lstStyle>
          <a:p>
            <a:pPr lvl="0"/>
            <a:r>
              <a:rPr lang="en-US" dirty="0"/>
              <a:t>Click to add content</a:t>
            </a:r>
          </a:p>
          <a:p>
            <a:pPr lvl="1"/>
            <a:r>
              <a:rPr lang="en-US" dirty="0"/>
              <a:t>Use the Increase/Decrease Indent control to select the second level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6" name="Text Placeholder 5"/>
          <p:cNvSpPr>
            <a:spLocks noGrp="1"/>
          </p:cNvSpPr>
          <p:nvPr>
            <p:ph type="body" sz="quarter" idx="16" hasCustomPrompt="1"/>
          </p:nvPr>
        </p:nvSpPr>
        <p:spPr>
          <a:xfrm>
            <a:off x="501173" y="787384"/>
            <a:ext cx="11105416"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4" name="Title 3"/>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595262832"/>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Column">
    <p:spTree>
      <p:nvGrpSpPr>
        <p:cNvPr id="1" name=""/>
        <p:cNvGrpSpPr/>
        <p:nvPr/>
      </p:nvGrpSpPr>
      <p:grpSpPr>
        <a:xfrm>
          <a:off x="0" y="0"/>
          <a:ext cx="0" cy="0"/>
          <a:chOff x="0" y="0"/>
          <a:chExt cx="0" cy="0"/>
        </a:xfrm>
      </p:grpSpPr>
      <p:sp>
        <p:nvSpPr>
          <p:cNvPr id="10" name="Content Placeholder 5"/>
          <p:cNvSpPr>
            <a:spLocks noGrp="1"/>
          </p:cNvSpPr>
          <p:nvPr>
            <p:ph sz="quarter" idx="21" hasCustomPrompt="1"/>
          </p:nvPr>
        </p:nvSpPr>
        <p:spPr>
          <a:xfrm>
            <a:off x="6484459" y="1810750"/>
            <a:ext cx="5190052" cy="4271963"/>
          </a:xfrm>
        </p:spPr>
        <p:txBody>
          <a:bodyPr/>
          <a:lstStyle>
            <a:lvl1pPr>
              <a:defRPr sz="2200"/>
            </a:lvl1pPr>
            <a:lvl2pPr marL="0" indent="0">
              <a:buFont typeface="Arial" charset="0"/>
              <a:buNone/>
              <a:defRPr sz="2200"/>
            </a:lvl2pPr>
            <a:lvl3pPr>
              <a:defRPr sz="20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6" name="Content Placeholder 5"/>
          <p:cNvSpPr>
            <a:spLocks noGrp="1"/>
          </p:cNvSpPr>
          <p:nvPr>
            <p:ph sz="quarter" idx="20" hasCustomPrompt="1"/>
          </p:nvPr>
        </p:nvSpPr>
        <p:spPr>
          <a:xfrm>
            <a:off x="502921" y="1810750"/>
            <a:ext cx="5190052" cy="4271963"/>
          </a:xfrm>
        </p:spPr>
        <p:txBody>
          <a:bodyPr/>
          <a:lstStyle>
            <a:lvl1pPr>
              <a:defRPr sz="2200"/>
            </a:lvl1pPr>
            <a:lvl2pPr marL="0" indent="0">
              <a:buFont typeface="Arial" charset="0"/>
              <a:buNone/>
              <a:defRPr sz="2200"/>
            </a:lvl2pPr>
            <a:lvl3pPr>
              <a:defRPr sz="20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lvl1pPr>
              <a:defRPr baseline="0"/>
            </a:lvl1pPr>
          </a:lstStyle>
          <a:p>
            <a:r>
              <a:rPr lang="en-US" dirty="0"/>
              <a:t>Click to add a title</a:t>
            </a:r>
          </a:p>
        </p:txBody>
      </p:sp>
    </p:spTree>
    <p:extLst>
      <p:ext uri="{BB962C8B-B14F-4D97-AF65-F5344CB8AC3E}">
        <p14:creationId xmlns:p14="http://schemas.microsoft.com/office/powerpoint/2010/main" val="160358969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title 2-Column">
    <p:spTree>
      <p:nvGrpSpPr>
        <p:cNvPr id="1" name=""/>
        <p:cNvGrpSpPr/>
        <p:nvPr/>
      </p:nvGrpSpPr>
      <p:grpSpPr>
        <a:xfrm>
          <a:off x="0" y="0"/>
          <a:ext cx="0" cy="0"/>
          <a:chOff x="0" y="0"/>
          <a:chExt cx="0" cy="0"/>
        </a:xfrm>
      </p:grpSpPr>
      <p:sp>
        <p:nvSpPr>
          <p:cNvPr id="9" name="Content Placeholder 5"/>
          <p:cNvSpPr>
            <a:spLocks noGrp="1"/>
          </p:cNvSpPr>
          <p:nvPr>
            <p:ph sz="quarter" idx="21" hasCustomPrompt="1"/>
          </p:nvPr>
        </p:nvSpPr>
        <p:spPr>
          <a:xfrm>
            <a:off x="6484459" y="1810750"/>
            <a:ext cx="5190052" cy="4271963"/>
          </a:xfrm>
        </p:spPr>
        <p:txBody>
          <a:bodyPr/>
          <a:lstStyle>
            <a:lvl1pPr>
              <a:defRPr sz="2200"/>
            </a:lvl1pPr>
            <a:lvl2pPr marL="0" indent="0">
              <a:buFont typeface="Arial" charset="0"/>
              <a:buNone/>
              <a:defRPr sz="2200"/>
            </a:lvl2pPr>
            <a:lvl3pPr>
              <a:defRPr sz="20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0" name="Content Placeholder 5"/>
          <p:cNvSpPr>
            <a:spLocks noGrp="1"/>
          </p:cNvSpPr>
          <p:nvPr>
            <p:ph sz="quarter" idx="20" hasCustomPrompt="1"/>
          </p:nvPr>
        </p:nvSpPr>
        <p:spPr>
          <a:xfrm>
            <a:off x="502921" y="1810750"/>
            <a:ext cx="5190052" cy="4271963"/>
          </a:xfrm>
        </p:spPr>
        <p:txBody>
          <a:bodyPr/>
          <a:lstStyle>
            <a:lvl1pPr>
              <a:defRPr sz="2200"/>
            </a:lvl1pPr>
            <a:lvl2pPr marL="0" indent="0">
              <a:buFont typeface="Arial" charset="0"/>
              <a:buNone/>
              <a:defRPr sz="2200"/>
            </a:lvl2pPr>
            <a:lvl3pPr>
              <a:defRPr sz="20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6" name="Text Placeholder 5"/>
          <p:cNvSpPr>
            <a:spLocks noGrp="1"/>
          </p:cNvSpPr>
          <p:nvPr>
            <p:ph type="body" sz="quarter" idx="16" hasCustomPrompt="1"/>
          </p:nvPr>
        </p:nvSpPr>
        <p:spPr>
          <a:xfrm>
            <a:off x="501173" y="787384"/>
            <a:ext cx="11105416"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3" name="Title 2"/>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61228443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11" name="Content Placeholder 5"/>
          <p:cNvSpPr>
            <a:spLocks noGrp="1"/>
          </p:cNvSpPr>
          <p:nvPr>
            <p:ph sz="quarter" idx="25" hasCustomPrompt="1"/>
          </p:nvPr>
        </p:nvSpPr>
        <p:spPr>
          <a:xfrm>
            <a:off x="8227897" y="1810750"/>
            <a:ext cx="3253386" cy="4271963"/>
          </a:xfrm>
        </p:spPr>
        <p:txBody>
          <a:bodyPr/>
          <a:lstStyle>
            <a:lvl1pPr>
              <a:defRPr sz="1800"/>
            </a:lvl1pPr>
            <a:lvl2pPr>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0" name="Content Placeholder 5"/>
          <p:cNvSpPr>
            <a:spLocks noGrp="1"/>
          </p:cNvSpPr>
          <p:nvPr>
            <p:ph sz="quarter" idx="24" hasCustomPrompt="1"/>
          </p:nvPr>
        </p:nvSpPr>
        <p:spPr>
          <a:xfrm>
            <a:off x="4360368" y="1810750"/>
            <a:ext cx="3253386" cy="4271963"/>
          </a:xfrm>
        </p:spPr>
        <p:txBody>
          <a:bodyPr/>
          <a:lstStyle>
            <a:lvl1pPr>
              <a:defRPr sz="1800"/>
            </a:lvl1pPr>
            <a:lvl2pPr>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8" name="Content Placeholder 5"/>
          <p:cNvSpPr>
            <a:spLocks noGrp="1"/>
          </p:cNvSpPr>
          <p:nvPr>
            <p:ph sz="quarter" idx="23" hasCustomPrompt="1"/>
          </p:nvPr>
        </p:nvSpPr>
        <p:spPr>
          <a:xfrm>
            <a:off x="517300" y="1810750"/>
            <a:ext cx="3253386" cy="4271963"/>
          </a:xfrm>
        </p:spPr>
        <p:txBody>
          <a:bodyPr/>
          <a:lstStyle>
            <a:lvl1pPr>
              <a:defRPr sz="1800"/>
            </a:lvl1pPr>
            <a:lvl2pPr>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4" name="Title 3"/>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207036307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title 3-Column">
    <p:spTree>
      <p:nvGrpSpPr>
        <p:cNvPr id="1" name=""/>
        <p:cNvGrpSpPr/>
        <p:nvPr/>
      </p:nvGrpSpPr>
      <p:grpSpPr>
        <a:xfrm>
          <a:off x="0" y="0"/>
          <a:ext cx="0" cy="0"/>
          <a:chOff x="0" y="0"/>
          <a:chExt cx="0" cy="0"/>
        </a:xfrm>
      </p:grpSpPr>
      <p:sp>
        <p:nvSpPr>
          <p:cNvPr id="14" name="Content Placeholder 5"/>
          <p:cNvSpPr>
            <a:spLocks noGrp="1"/>
          </p:cNvSpPr>
          <p:nvPr>
            <p:ph sz="quarter" idx="25" hasCustomPrompt="1"/>
          </p:nvPr>
        </p:nvSpPr>
        <p:spPr>
          <a:xfrm>
            <a:off x="8227897" y="1810750"/>
            <a:ext cx="3253386" cy="4271963"/>
          </a:xfrm>
        </p:spPr>
        <p:txBody>
          <a:bodyPr/>
          <a:lstStyle>
            <a:lvl1pPr>
              <a:defRPr sz="1800"/>
            </a:lvl1pPr>
            <a:lvl2pPr marL="0" indent="0">
              <a:buFont typeface="Arial" charset="0"/>
              <a:buNone/>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2" name="Content Placeholder 5"/>
          <p:cNvSpPr>
            <a:spLocks noGrp="1"/>
          </p:cNvSpPr>
          <p:nvPr>
            <p:ph sz="quarter" idx="24" hasCustomPrompt="1"/>
          </p:nvPr>
        </p:nvSpPr>
        <p:spPr>
          <a:xfrm>
            <a:off x="4360368" y="1810750"/>
            <a:ext cx="3253386" cy="4271963"/>
          </a:xfrm>
        </p:spPr>
        <p:txBody>
          <a:bodyPr/>
          <a:lstStyle>
            <a:lvl1pPr>
              <a:defRPr sz="1800"/>
            </a:lvl1pPr>
            <a:lvl2pPr marL="0" indent="0">
              <a:buFont typeface="Arial" charset="0"/>
              <a:buNone/>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0" name="Content Placeholder 5"/>
          <p:cNvSpPr>
            <a:spLocks noGrp="1"/>
          </p:cNvSpPr>
          <p:nvPr>
            <p:ph sz="quarter" idx="23" hasCustomPrompt="1"/>
          </p:nvPr>
        </p:nvSpPr>
        <p:spPr>
          <a:xfrm>
            <a:off x="517300" y="1810750"/>
            <a:ext cx="3253386" cy="4271963"/>
          </a:xfrm>
        </p:spPr>
        <p:txBody>
          <a:bodyPr/>
          <a:lstStyle>
            <a:lvl1pPr>
              <a:defRPr sz="1800"/>
            </a:lvl1pPr>
            <a:lvl2pPr marL="0" indent="0">
              <a:buFont typeface="Arial" charset="0"/>
              <a:buNone/>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6" name="Text Placeholder 5"/>
          <p:cNvSpPr>
            <a:spLocks noGrp="1"/>
          </p:cNvSpPr>
          <p:nvPr>
            <p:ph type="body" sz="quarter" idx="16" hasCustomPrompt="1"/>
          </p:nvPr>
        </p:nvSpPr>
        <p:spPr>
          <a:xfrm>
            <a:off x="501173" y="787384"/>
            <a:ext cx="11105416"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4" name="Title 3"/>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91466918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isual">
    <p:spTree>
      <p:nvGrpSpPr>
        <p:cNvPr id="1" name=""/>
        <p:cNvGrpSpPr/>
        <p:nvPr/>
      </p:nvGrpSpPr>
      <p:grpSpPr>
        <a:xfrm>
          <a:off x="0" y="0"/>
          <a:ext cx="0" cy="0"/>
          <a:chOff x="0" y="0"/>
          <a:chExt cx="0" cy="0"/>
        </a:xfrm>
      </p:grpSpPr>
      <p:sp>
        <p:nvSpPr>
          <p:cNvPr id="16" name="Content Placeholder 15"/>
          <p:cNvSpPr>
            <a:spLocks noGrp="1"/>
          </p:cNvSpPr>
          <p:nvPr>
            <p:ph sz="quarter" idx="14" hasCustomPrompt="1"/>
          </p:nvPr>
        </p:nvSpPr>
        <p:spPr>
          <a:xfrm>
            <a:off x="597381" y="1905002"/>
            <a:ext cx="10972801" cy="4178300"/>
          </a:xfrm>
          <a:prstGeom prst="rect">
            <a:avLst/>
          </a:prstGeom>
        </p:spPr>
        <p:txBody>
          <a:bodyPr/>
          <a:lstStyle>
            <a:lvl1pPr>
              <a:defRPr sz="2000" b="1" baseline="0">
                <a:solidFill>
                  <a:srgbClr val="D1D3D5"/>
                </a:solidFill>
              </a:defRPr>
            </a:lvl1pPr>
            <a:lvl2pPr marL="137112" indent="-137112">
              <a:buClr>
                <a:schemeClr val="bg2"/>
              </a:buClr>
              <a:defRPr sz="1900" baseline="0"/>
            </a:lvl2pPr>
            <a:lvl3pPr>
              <a:defRPr sz="1900" baseline="0"/>
            </a:lvl3pPr>
            <a:lvl4pPr>
              <a:defRPr sz="1900"/>
            </a:lvl4pPr>
            <a:lvl5pPr>
              <a:defRPr sz="1500" baseline="0"/>
            </a:lvl5pPr>
          </a:lstStyle>
          <a:p>
            <a:pPr lvl="0"/>
            <a:r>
              <a:rPr lang="en-US" dirty="0"/>
              <a:t>Click on an icon to insert charts, tables and images</a:t>
            </a:r>
          </a:p>
        </p:txBody>
      </p:sp>
      <p:sp>
        <p:nvSpPr>
          <p:cNvPr id="4" name="Title 3"/>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1157030262"/>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ubtitle Visual">
    <p:spTree>
      <p:nvGrpSpPr>
        <p:cNvPr id="1" name=""/>
        <p:cNvGrpSpPr/>
        <p:nvPr/>
      </p:nvGrpSpPr>
      <p:grpSpPr>
        <a:xfrm>
          <a:off x="0" y="0"/>
          <a:ext cx="0" cy="0"/>
          <a:chOff x="0" y="0"/>
          <a:chExt cx="0" cy="0"/>
        </a:xfrm>
      </p:grpSpPr>
      <p:sp>
        <p:nvSpPr>
          <p:cNvPr id="8" name="Content Placeholder 15"/>
          <p:cNvSpPr>
            <a:spLocks noGrp="1"/>
          </p:cNvSpPr>
          <p:nvPr>
            <p:ph sz="quarter" idx="14" hasCustomPrompt="1"/>
          </p:nvPr>
        </p:nvSpPr>
        <p:spPr>
          <a:xfrm>
            <a:off x="597381" y="1905002"/>
            <a:ext cx="10972801" cy="4178300"/>
          </a:xfrm>
          <a:prstGeom prst="rect">
            <a:avLst/>
          </a:prstGeom>
        </p:spPr>
        <p:txBody>
          <a:bodyPr/>
          <a:lstStyle>
            <a:lvl1pPr>
              <a:defRPr sz="2000" b="1" baseline="0">
                <a:solidFill>
                  <a:srgbClr val="D1D3D5"/>
                </a:solidFill>
              </a:defRPr>
            </a:lvl1pPr>
            <a:lvl2pPr marL="137112" indent="-137112">
              <a:buClr>
                <a:schemeClr val="bg2"/>
              </a:buClr>
              <a:defRPr sz="1900" baseline="0"/>
            </a:lvl2pPr>
            <a:lvl3pPr>
              <a:defRPr sz="1900" baseline="0"/>
            </a:lvl3pPr>
            <a:lvl4pPr>
              <a:defRPr sz="1900"/>
            </a:lvl4pPr>
            <a:lvl5pPr>
              <a:defRPr sz="1500" baseline="0"/>
            </a:lvl5pPr>
          </a:lstStyle>
          <a:p>
            <a:pPr lvl="0"/>
            <a:r>
              <a:rPr lang="en-US" dirty="0"/>
              <a:t>Click on an icon to insert charts, tables and images</a:t>
            </a:r>
          </a:p>
        </p:txBody>
      </p:sp>
      <p:sp>
        <p:nvSpPr>
          <p:cNvPr id="7" name="Text Placeholder 5"/>
          <p:cNvSpPr>
            <a:spLocks noGrp="1"/>
          </p:cNvSpPr>
          <p:nvPr>
            <p:ph type="body" sz="quarter" idx="19" hasCustomPrompt="1"/>
          </p:nvPr>
        </p:nvSpPr>
        <p:spPr>
          <a:xfrm>
            <a:off x="501173" y="787384"/>
            <a:ext cx="11105416"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4" name="Title 3"/>
          <p:cNvSpPr>
            <a:spLocks noGrp="1"/>
          </p:cNvSpPr>
          <p:nvPr>
            <p:ph type="title" hasCustomPrompt="1"/>
          </p:nvPr>
        </p:nvSpPr>
        <p:spPr/>
        <p:txBody>
          <a:bodyPr/>
          <a:lstStyle>
            <a:lvl1pPr>
              <a:defRPr baseline="0"/>
            </a:lvl1pPr>
          </a:lstStyle>
          <a:p>
            <a:r>
              <a:rPr lang="en-US" dirty="0"/>
              <a:t>Click to add a title</a:t>
            </a:r>
          </a:p>
        </p:txBody>
      </p:sp>
    </p:spTree>
    <p:extLst>
      <p:ext uri="{BB962C8B-B14F-4D97-AF65-F5344CB8AC3E}">
        <p14:creationId xmlns:p14="http://schemas.microsoft.com/office/powerpoint/2010/main" val="743189849"/>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ptioned Visual">
    <p:spTree>
      <p:nvGrpSpPr>
        <p:cNvPr id="1" name=""/>
        <p:cNvGrpSpPr/>
        <p:nvPr/>
      </p:nvGrpSpPr>
      <p:grpSpPr>
        <a:xfrm>
          <a:off x="0" y="0"/>
          <a:ext cx="0" cy="0"/>
          <a:chOff x="0" y="0"/>
          <a:chExt cx="0" cy="0"/>
        </a:xfrm>
      </p:grpSpPr>
      <p:sp>
        <p:nvSpPr>
          <p:cNvPr id="9" name="Content Placeholder 5"/>
          <p:cNvSpPr>
            <a:spLocks noGrp="1"/>
          </p:cNvSpPr>
          <p:nvPr>
            <p:ph sz="quarter" idx="25" hasCustomPrompt="1"/>
          </p:nvPr>
        </p:nvSpPr>
        <p:spPr>
          <a:xfrm>
            <a:off x="8227897" y="1810750"/>
            <a:ext cx="3378696" cy="4271963"/>
          </a:xfrm>
        </p:spPr>
        <p:txBody>
          <a:bodyPr/>
          <a:lstStyle>
            <a:lvl1pPr>
              <a:defRPr sz="1800"/>
            </a:lvl1pPr>
            <a:lvl2pPr>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8" name="Content Placeholder 15"/>
          <p:cNvSpPr>
            <a:spLocks noGrp="1"/>
          </p:cNvSpPr>
          <p:nvPr>
            <p:ph sz="quarter" idx="26" hasCustomPrompt="1"/>
          </p:nvPr>
        </p:nvSpPr>
        <p:spPr>
          <a:xfrm>
            <a:off x="597384" y="1905002"/>
            <a:ext cx="7240441" cy="4178300"/>
          </a:xfrm>
          <a:prstGeom prst="rect">
            <a:avLst/>
          </a:prstGeom>
        </p:spPr>
        <p:txBody>
          <a:bodyPr/>
          <a:lstStyle>
            <a:lvl1pPr>
              <a:defRPr sz="2000" b="1" baseline="0">
                <a:solidFill>
                  <a:schemeClr val="bg1">
                    <a:lumMod val="85000"/>
                  </a:schemeClr>
                </a:solidFill>
              </a:defRPr>
            </a:lvl1pPr>
            <a:lvl2pPr marL="137112" indent="-137112">
              <a:buClr>
                <a:schemeClr val="bg2"/>
              </a:buClr>
              <a:defRPr sz="1900" baseline="0"/>
            </a:lvl2pPr>
            <a:lvl3pPr>
              <a:defRPr sz="1900" baseline="0"/>
            </a:lvl3pPr>
            <a:lvl4pPr>
              <a:defRPr sz="1900"/>
            </a:lvl4pPr>
            <a:lvl5pPr>
              <a:defRPr sz="1500" baseline="0"/>
            </a:lvl5pPr>
          </a:lstStyle>
          <a:p>
            <a:pPr lvl="0"/>
            <a:r>
              <a:rPr lang="en-US" dirty="0"/>
              <a:t>Click on an icon to insert charts, tables and images</a:t>
            </a:r>
          </a:p>
        </p:txBody>
      </p:sp>
      <p:sp>
        <p:nvSpPr>
          <p:cNvPr id="3" name="Title 2"/>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1026901191"/>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ubtitle Captioned Visual">
    <p:spTree>
      <p:nvGrpSpPr>
        <p:cNvPr id="1" name=""/>
        <p:cNvGrpSpPr/>
        <p:nvPr/>
      </p:nvGrpSpPr>
      <p:grpSpPr>
        <a:xfrm>
          <a:off x="0" y="0"/>
          <a:ext cx="0" cy="0"/>
          <a:chOff x="0" y="0"/>
          <a:chExt cx="0" cy="0"/>
        </a:xfrm>
      </p:grpSpPr>
      <p:sp>
        <p:nvSpPr>
          <p:cNvPr id="12" name="Content Placeholder 5"/>
          <p:cNvSpPr>
            <a:spLocks noGrp="1"/>
          </p:cNvSpPr>
          <p:nvPr>
            <p:ph sz="quarter" idx="25" hasCustomPrompt="1"/>
          </p:nvPr>
        </p:nvSpPr>
        <p:spPr>
          <a:xfrm>
            <a:off x="8227896" y="1810750"/>
            <a:ext cx="3378693" cy="4271963"/>
          </a:xfrm>
        </p:spPr>
        <p:txBody>
          <a:bodyPr/>
          <a:lstStyle>
            <a:lvl1pPr>
              <a:defRPr sz="1800"/>
            </a:lvl1pPr>
            <a:lvl2pPr>
              <a:defRPr sz="1800"/>
            </a:lvl2pPr>
            <a:lvl3pPr>
              <a:defRPr sz="1600"/>
            </a:lvl3pPr>
            <a:lvl4pPr>
              <a:defRPr sz="1600"/>
            </a:lvl4pPr>
            <a:lvl5pPr>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3" name="Content Placeholder 15"/>
          <p:cNvSpPr>
            <a:spLocks noGrp="1"/>
          </p:cNvSpPr>
          <p:nvPr>
            <p:ph sz="quarter" idx="26" hasCustomPrompt="1"/>
          </p:nvPr>
        </p:nvSpPr>
        <p:spPr>
          <a:xfrm>
            <a:off x="597384" y="1905002"/>
            <a:ext cx="7240441" cy="4178300"/>
          </a:xfrm>
          <a:prstGeom prst="rect">
            <a:avLst/>
          </a:prstGeom>
        </p:spPr>
        <p:txBody>
          <a:bodyPr/>
          <a:lstStyle>
            <a:lvl1pPr>
              <a:defRPr sz="2000" b="1" baseline="0">
                <a:solidFill>
                  <a:schemeClr val="bg1">
                    <a:lumMod val="85000"/>
                  </a:schemeClr>
                </a:solidFill>
              </a:defRPr>
            </a:lvl1pPr>
            <a:lvl2pPr marL="137112" indent="-137112">
              <a:buClr>
                <a:schemeClr val="bg2"/>
              </a:buClr>
              <a:defRPr sz="1900" baseline="0"/>
            </a:lvl2pPr>
            <a:lvl3pPr>
              <a:defRPr sz="1900" baseline="0"/>
            </a:lvl3pPr>
            <a:lvl4pPr>
              <a:defRPr sz="1900"/>
            </a:lvl4pPr>
            <a:lvl5pPr>
              <a:defRPr sz="1500" baseline="0"/>
            </a:lvl5pPr>
          </a:lstStyle>
          <a:p>
            <a:pPr lvl="0"/>
            <a:r>
              <a:rPr lang="en-US" dirty="0"/>
              <a:t>Click on an icon to insert charts, tables and images</a:t>
            </a:r>
          </a:p>
        </p:txBody>
      </p:sp>
      <p:sp>
        <p:nvSpPr>
          <p:cNvPr id="8" name="Text Placeholder 5"/>
          <p:cNvSpPr>
            <a:spLocks noGrp="1"/>
          </p:cNvSpPr>
          <p:nvPr>
            <p:ph type="body" sz="quarter" idx="16" hasCustomPrompt="1"/>
          </p:nvPr>
        </p:nvSpPr>
        <p:spPr>
          <a:xfrm>
            <a:off x="501173" y="787384"/>
            <a:ext cx="11105416" cy="457200"/>
          </a:xfrm>
          <a:prstGeom prst="rect">
            <a:avLst/>
          </a:prstGeom>
        </p:spPr>
        <p:txBody>
          <a:bodyPr>
            <a:noAutofit/>
          </a:bodyPr>
          <a:lstStyle>
            <a:lvl1pPr>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3" name="Title 2"/>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19497298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1" t="30615" r="-217" b="1"/>
          <a:stretch/>
        </p:blipFill>
        <p:spPr>
          <a:xfrm>
            <a:off x="2" y="996913"/>
            <a:ext cx="8521723" cy="5899912"/>
          </a:xfrm>
          <a:prstGeom prst="rect">
            <a:avLst/>
          </a:prstGeom>
        </p:spPr>
      </p:pic>
      <p:sp>
        <p:nvSpPr>
          <p:cNvPr id="10"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bg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11"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bg1"/>
                </a:solidFill>
                <a:latin typeface="+mn-lt"/>
              </a:defRPr>
            </a:lvl1pPr>
          </a:lstStyle>
          <a:p>
            <a:fld id="{AE18710C-EBF1-124A-802A-A16BBA9EB32E}" type="datetime4">
              <a:rPr lang="en-US" smtClean="0"/>
              <a:pPr/>
              <a:t>May 22, 2018</a:t>
            </a:fld>
            <a:endParaRPr lang="en-US" dirty="0"/>
          </a:p>
        </p:txBody>
      </p:sp>
      <p:sp>
        <p:nvSpPr>
          <p:cNvPr id="13"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bg1"/>
                </a:solidFill>
                <a:latin typeface="+mj-lt"/>
              </a:defRPr>
            </a:lvl1pPr>
          </a:lstStyle>
          <a:p>
            <a:r>
              <a:rPr lang="en-US" dirty="0"/>
              <a:t>Click to add a title</a:t>
            </a:r>
          </a:p>
        </p:txBody>
      </p:sp>
      <p:grpSp>
        <p:nvGrpSpPr>
          <p:cNvPr id="2" name="Group 1"/>
          <p:cNvGrpSpPr/>
          <p:nvPr userDrawn="1"/>
        </p:nvGrpSpPr>
        <p:grpSpPr>
          <a:xfrm>
            <a:off x="1532348" y="330180"/>
            <a:ext cx="10165110" cy="353217"/>
            <a:chOff x="1532348" y="330180"/>
            <a:chExt cx="10165110" cy="353217"/>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2348" y="330180"/>
              <a:ext cx="1833152" cy="353217"/>
            </a:xfrm>
            <a:prstGeom prst="rect">
              <a:avLst/>
            </a:prstGeom>
          </p:spPr>
        </p:pic>
      </p:grpSp>
    </p:spTree>
    <p:extLst>
      <p:ext uri="{BB962C8B-B14F-4D97-AF65-F5344CB8AC3E}">
        <p14:creationId xmlns:p14="http://schemas.microsoft.com/office/powerpoint/2010/main" val="358407582"/>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a title</a:t>
            </a:r>
          </a:p>
        </p:txBody>
      </p:sp>
      <p:sp>
        <p:nvSpPr>
          <p:cNvPr id="5" name="Text Placeholder 4"/>
          <p:cNvSpPr>
            <a:spLocks noGrp="1"/>
          </p:cNvSpPr>
          <p:nvPr>
            <p:ph type="body" sz="quarter" idx="19" hasCustomPrompt="1"/>
          </p:nvPr>
        </p:nvSpPr>
        <p:spPr>
          <a:xfrm>
            <a:off x="501174" y="1787528"/>
            <a:ext cx="11105418" cy="4270375"/>
          </a:xfrm>
        </p:spPr>
        <p:txBody>
          <a:bodyPr>
            <a:normAutofit/>
          </a:bodyPr>
          <a:lstStyle>
            <a:lvl1pPr>
              <a:defRPr sz="2600">
                <a:solidFill>
                  <a:schemeClr val="bg1"/>
                </a:solidFill>
              </a:defRPr>
            </a:lvl1pPr>
            <a:lvl2pPr>
              <a:defRPr sz="2600" baseline="0">
                <a:solidFill>
                  <a:schemeClr val="bg1"/>
                </a:solidFill>
              </a:defRPr>
            </a:lvl2pPr>
            <a:lvl3pPr>
              <a:defRPr sz="2200">
                <a:solidFill>
                  <a:schemeClr val="bg1"/>
                </a:solidFill>
              </a:defRPr>
            </a:lvl3pPr>
            <a:lvl4pPr>
              <a:defRPr>
                <a:solidFill>
                  <a:schemeClr val="bg1"/>
                </a:solidFill>
              </a:defRPr>
            </a:lvl4pPr>
            <a:lvl5pPr>
              <a:defRPr>
                <a:solidFill>
                  <a:schemeClr val="bg1"/>
                </a:solidFill>
              </a:defRPr>
            </a:lvl5pPr>
          </a:lstStyle>
          <a:p>
            <a:pPr lvl="0"/>
            <a:r>
              <a:rPr lang="en-US" dirty="0"/>
              <a:t>Click to add agenda items</a:t>
            </a:r>
          </a:p>
          <a:p>
            <a:pPr lvl="1"/>
            <a:r>
              <a:rPr lang="en-US" dirty="0"/>
              <a:t>Use paragraph spacing before to fit fewer or more items</a:t>
            </a:r>
          </a:p>
          <a:p>
            <a:pPr lvl="2"/>
            <a:r>
              <a:rPr lang="en-US" dirty="0"/>
              <a:t>Use paragraph indents to nest subtopics</a:t>
            </a:r>
          </a:p>
          <a:p>
            <a:pPr lvl="3"/>
            <a:r>
              <a:rPr lang="en-US" dirty="0"/>
              <a:t>Fourth level</a:t>
            </a:r>
          </a:p>
          <a:p>
            <a:pPr lvl="4"/>
            <a:r>
              <a:rPr lang="en-US" dirty="0"/>
              <a:t>Fifth level</a:t>
            </a:r>
          </a:p>
        </p:txBody>
      </p:sp>
    </p:spTree>
    <p:extLst>
      <p:ext uri="{BB962C8B-B14F-4D97-AF65-F5344CB8AC3E}">
        <p14:creationId xmlns:p14="http://schemas.microsoft.com/office/powerpoint/2010/main" val="656535342"/>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Title 1">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554467" y="2301346"/>
            <a:ext cx="11107120" cy="1837102"/>
          </a:xfrm>
        </p:spPr>
        <p:txBody>
          <a:bodyPr anchor="ctr"/>
          <a:lstStyle>
            <a:lvl1pPr marL="0" algn="ctr">
              <a:buClrTx/>
              <a:buFontTx/>
              <a:buNone/>
              <a:defRPr sz="7000">
                <a:solidFill>
                  <a:schemeClr val="tx1"/>
                </a:solidFill>
              </a:defRPr>
            </a:lvl1pPr>
            <a:lvl2pPr marL="0" algn="ctr">
              <a:buClrTx/>
              <a:buFontTx/>
              <a:buNone/>
              <a:defRPr sz="3200">
                <a:solidFill>
                  <a:schemeClr val="tx1"/>
                </a:solidFill>
              </a:defRPr>
            </a:lvl2pPr>
            <a:lvl3pPr marL="274320" indent="-274320" algn="ctr">
              <a:buClrTx/>
              <a:buFont typeface="Lucida Grande"/>
              <a:buChar char="–"/>
              <a:defRPr sz="2800">
                <a:solidFill>
                  <a:schemeClr val="tx1"/>
                </a:solidFill>
              </a:defRPr>
            </a:lvl3pPr>
            <a:lvl4pPr marL="0" indent="0" algn="ctr">
              <a:buClrTx/>
              <a:buFontTx/>
              <a:buNone/>
              <a:defRPr sz="2800">
                <a:solidFill>
                  <a:schemeClr val="tx1"/>
                </a:solidFill>
              </a:defRPr>
            </a:lvl4pPr>
            <a:lvl5pPr marL="0" algn="ctr">
              <a:buClrTx/>
              <a:buFontTx/>
              <a:buNone/>
              <a:defRPr sz="2000">
                <a:solidFill>
                  <a:schemeClr val="tx1"/>
                </a:solidFill>
              </a:defRPr>
            </a:lvl5pPr>
          </a:lstStyle>
          <a:p>
            <a:pPr lvl="0"/>
            <a:r>
              <a:rPr lang="en-US" dirty="0"/>
              <a:t>Click to add section title or quote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8514708"/>
      </p:ext>
    </p:extLst>
  </p:cSld>
  <p:clrMapOvr>
    <a:masterClrMapping/>
  </p:clrMapOvr>
  <p:transition>
    <p:wipe dir="r"/>
  </p:transition>
  <p:hf hd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Title 2">
    <p:bg>
      <p:bgPr>
        <a:solidFill>
          <a:schemeClr val="accent1"/>
        </a:solid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554467" y="2301346"/>
            <a:ext cx="11107120" cy="1837102"/>
          </a:xfrm>
        </p:spPr>
        <p:txBody>
          <a:bodyPr anchor="ctr"/>
          <a:lstStyle>
            <a:lvl1pPr marL="0" algn="ctr">
              <a:buClrTx/>
              <a:buFontTx/>
              <a:buNone/>
              <a:defRPr sz="7000">
                <a:solidFill>
                  <a:schemeClr val="bg1"/>
                </a:solidFill>
              </a:defRPr>
            </a:lvl1pPr>
            <a:lvl2pPr marL="0" algn="ctr">
              <a:buClrTx/>
              <a:buFontTx/>
              <a:buNone/>
              <a:defRPr sz="3200">
                <a:solidFill>
                  <a:schemeClr val="bg1"/>
                </a:solidFill>
              </a:defRPr>
            </a:lvl2pPr>
            <a:lvl3pPr marL="274320" indent="-274320" algn="ctr">
              <a:buClrTx/>
              <a:buFont typeface="Lucida Grande"/>
              <a:buChar char="–"/>
              <a:defRPr sz="2800">
                <a:solidFill>
                  <a:schemeClr val="bg1"/>
                </a:solidFill>
              </a:defRPr>
            </a:lvl3pPr>
            <a:lvl4pPr marL="0" indent="0" algn="ctr">
              <a:buClrTx/>
              <a:buFontTx/>
              <a:buNone/>
              <a:defRPr sz="2800">
                <a:solidFill>
                  <a:schemeClr val="bg1"/>
                </a:solidFill>
              </a:defRPr>
            </a:lvl4pPr>
            <a:lvl5pPr marL="0" algn="ctr">
              <a:buClrTx/>
              <a:buFontTx/>
              <a:buNone/>
              <a:defRPr sz="2000">
                <a:solidFill>
                  <a:schemeClr val="bg1"/>
                </a:solidFill>
              </a:defRPr>
            </a:lvl5pPr>
          </a:lstStyle>
          <a:p>
            <a:pPr lvl="0"/>
            <a:r>
              <a:rPr lang="en-US" dirty="0"/>
              <a:t>Click to add section title or quote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5845876"/>
      </p:ext>
    </p:extLst>
  </p:cSld>
  <p:clrMapOvr>
    <a:masterClrMapping/>
  </p:clrMapOvr>
  <p:transition>
    <p:wipe dir="r"/>
  </p:transition>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ction Title 3">
    <p:spTree>
      <p:nvGrpSpPr>
        <p:cNvPr id="1" name=""/>
        <p:cNvGrpSpPr/>
        <p:nvPr/>
      </p:nvGrpSpPr>
      <p:grpSpPr>
        <a:xfrm>
          <a:off x="0" y="0"/>
          <a:ext cx="0" cy="0"/>
          <a:chOff x="0" y="0"/>
          <a:chExt cx="0" cy="0"/>
        </a:xfrm>
      </p:grpSpPr>
      <p:sp>
        <p:nvSpPr>
          <p:cNvPr id="4" name="Text Placeholder 9"/>
          <p:cNvSpPr>
            <a:spLocks noGrp="1"/>
          </p:cNvSpPr>
          <p:nvPr>
            <p:ph type="body" sz="quarter" idx="15" hasCustomPrompt="1"/>
          </p:nvPr>
        </p:nvSpPr>
        <p:spPr>
          <a:xfrm>
            <a:off x="711444" y="2360542"/>
            <a:ext cx="10849203" cy="1938974"/>
          </a:xfrm>
        </p:spPr>
        <p:txBody>
          <a:bodyPr numCol="2" spcCol="914400" anchor="ctr"/>
          <a:lstStyle>
            <a:lvl1pPr>
              <a:lnSpc>
                <a:spcPct val="95000"/>
              </a:lnSpc>
              <a:defRPr sz="4000" baseline="0">
                <a:solidFill>
                  <a:schemeClr val="tx1"/>
                </a:solidFill>
              </a:defRPr>
            </a:lvl1pPr>
            <a:lvl2pPr>
              <a:lnSpc>
                <a:spcPct val="95000"/>
              </a:lnSpc>
              <a:defRPr sz="3200" baseline="0">
                <a:solidFill>
                  <a:schemeClr val="tx1"/>
                </a:solidFill>
              </a:defRPr>
            </a:lvl2pPr>
            <a:lvl3pPr marL="274320" indent="-274320">
              <a:lnSpc>
                <a:spcPct val="95000"/>
              </a:lnSpc>
              <a:buClrTx/>
              <a:buSzPct val="100000"/>
              <a:buFont typeface="Lucida Grande"/>
              <a:buChar char="–"/>
              <a:defRPr sz="2000" b="1" i="0">
                <a:solidFill>
                  <a:schemeClr val="tx1"/>
                </a:solidFill>
              </a:defRPr>
            </a:lvl3pPr>
            <a:lvl4pPr marL="274320" indent="0">
              <a:lnSpc>
                <a:spcPct val="95000"/>
              </a:lnSpc>
              <a:spcBef>
                <a:spcPts val="0"/>
              </a:spcBef>
              <a:buFontTx/>
              <a:buNone/>
              <a:defRPr sz="1800">
                <a:solidFill>
                  <a:schemeClr val="tx1"/>
                </a:solidFill>
              </a:defRPr>
            </a:lvl4pPr>
            <a:lvl5pPr marL="274320">
              <a:lnSpc>
                <a:spcPct val="95000"/>
              </a:lnSpc>
              <a:defRPr sz="1800" b="0" i="0">
                <a:solidFill>
                  <a:schemeClr val="tx1"/>
                </a:solidFill>
              </a:defRPr>
            </a:lvl5pPr>
          </a:lstStyle>
          <a:p>
            <a:pPr lvl="0"/>
            <a:r>
              <a:rPr lang="en-US" dirty="0"/>
              <a:t>Click to add a section title or quote	</a:t>
            </a:r>
          </a:p>
          <a:p>
            <a:pPr lvl="0"/>
            <a:r>
              <a:rPr lang="en-US" dirty="0"/>
              <a:t>Click to add a second section title or quote</a:t>
            </a:r>
          </a:p>
        </p:txBody>
      </p:sp>
    </p:spTree>
    <p:extLst>
      <p:ext uri="{BB962C8B-B14F-4D97-AF65-F5344CB8AC3E}">
        <p14:creationId xmlns:p14="http://schemas.microsoft.com/office/powerpoint/2010/main" val="1340752060"/>
      </p:ext>
    </p:extLst>
  </p:cSld>
  <p:clrMapOvr>
    <a:masterClrMapping/>
  </p:clrMapOvr>
  <p:transition>
    <p:wipe dir="r"/>
  </p:transition>
  <p:hf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Title 4">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451" t="14176" r="41694" b="14995"/>
          <a:stretch/>
        </p:blipFill>
        <p:spPr>
          <a:xfrm rot="5400000">
            <a:off x="2598385" y="-2699413"/>
            <a:ext cx="6945465" cy="12344276"/>
          </a:xfrm>
          <a:prstGeom prst="rect">
            <a:avLst/>
          </a:prstGeom>
        </p:spPr>
      </p:pic>
      <p:sp>
        <p:nvSpPr>
          <p:cNvPr id="6" name="Text Placeholder 3"/>
          <p:cNvSpPr>
            <a:spLocks noGrp="1"/>
          </p:cNvSpPr>
          <p:nvPr>
            <p:ph type="body" sz="quarter" idx="10" hasCustomPrompt="1"/>
          </p:nvPr>
        </p:nvSpPr>
        <p:spPr>
          <a:xfrm>
            <a:off x="554467" y="2301346"/>
            <a:ext cx="11107120" cy="1837102"/>
          </a:xfrm>
        </p:spPr>
        <p:txBody>
          <a:bodyPr anchor="ctr"/>
          <a:lstStyle>
            <a:lvl1pPr marL="0" algn="ctr">
              <a:buClrTx/>
              <a:buFontTx/>
              <a:buNone/>
              <a:defRPr sz="7000">
                <a:solidFill>
                  <a:schemeClr val="bg1"/>
                </a:solidFill>
              </a:defRPr>
            </a:lvl1pPr>
            <a:lvl2pPr marL="0" algn="ctr">
              <a:buClrTx/>
              <a:buFontTx/>
              <a:buNone/>
              <a:defRPr sz="3200">
                <a:solidFill>
                  <a:schemeClr val="bg1"/>
                </a:solidFill>
              </a:defRPr>
            </a:lvl2pPr>
            <a:lvl3pPr marL="274320" indent="-274320" algn="ctr">
              <a:buClrTx/>
              <a:buFont typeface="Lucida Grande"/>
              <a:buChar char="–"/>
              <a:defRPr sz="2800">
                <a:solidFill>
                  <a:schemeClr val="bg1"/>
                </a:solidFill>
              </a:defRPr>
            </a:lvl3pPr>
            <a:lvl4pPr marL="0" indent="0" algn="ctr">
              <a:buClrTx/>
              <a:buFontTx/>
              <a:buNone/>
              <a:defRPr sz="2800">
                <a:solidFill>
                  <a:schemeClr val="bg1"/>
                </a:solidFill>
              </a:defRPr>
            </a:lvl4pPr>
            <a:lvl5pPr marL="0" algn="ctr">
              <a:buClrTx/>
              <a:buFontTx/>
              <a:buNone/>
              <a:defRPr sz="2000">
                <a:solidFill>
                  <a:schemeClr val="bg1"/>
                </a:solidFill>
              </a:defRPr>
            </a:lvl5pPr>
          </a:lstStyle>
          <a:p>
            <a:pPr lvl="0"/>
            <a:r>
              <a:rPr lang="en-US" dirty="0"/>
              <a:t>Click to add section title or quote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3964449"/>
      </p:ext>
    </p:extLst>
  </p:cSld>
  <p:clrMapOvr>
    <a:masterClrMapping/>
  </p:clrMapOvr>
  <p:transition>
    <p:wipe dir="r"/>
  </p:transition>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Title 5">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30" t="18593" r="19161" b="36409"/>
          <a:stretch/>
        </p:blipFill>
        <p:spPr>
          <a:xfrm>
            <a:off x="-50798" y="-2"/>
            <a:ext cx="12354557" cy="6922390"/>
          </a:xfrm>
          <a:prstGeom prst="rect">
            <a:avLst/>
          </a:prstGeom>
        </p:spPr>
      </p:pic>
      <p:sp>
        <p:nvSpPr>
          <p:cNvPr id="6" name="Text Placeholder 3"/>
          <p:cNvSpPr>
            <a:spLocks noGrp="1"/>
          </p:cNvSpPr>
          <p:nvPr>
            <p:ph type="body" sz="quarter" idx="10" hasCustomPrompt="1"/>
          </p:nvPr>
        </p:nvSpPr>
        <p:spPr>
          <a:xfrm>
            <a:off x="554467" y="2301346"/>
            <a:ext cx="11107120" cy="1837102"/>
          </a:xfrm>
        </p:spPr>
        <p:txBody>
          <a:bodyPr anchor="ctr"/>
          <a:lstStyle>
            <a:lvl1pPr marL="0" algn="ctr">
              <a:buClrTx/>
              <a:buFontTx/>
              <a:buNone/>
              <a:defRPr sz="7000">
                <a:solidFill>
                  <a:schemeClr val="bg1"/>
                </a:solidFill>
              </a:defRPr>
            </a:lvl1pPr>
            <a:lvl2pPr marL="0" algn="ctr">
              <a:buClrTx/>
              <a:buFontTx/>
              <a:buNone/>
              <a:defRPr sz="3200">
                <a:solidFill>
                  <a:schemeClr val="bg1"/>
                </a:solidFill>
              </a:defRPr>
            </a:lvl2pPr>
            <a:lvl3pPr marL="274320" indent="-274320" algn="ctr">
              <a:buClrTx/>
              <a:buFont typeface="Lucida Grande"/>
              <a:buChar char="–"/>
              <a:defRPr sz="2800">
                <a:solidFill>
                  <a:schemeClr val="bg1"/>
                </a:solidFill>
              </a:defRPr>
            </a:lvl3pPr>
            <a:lvl4pPr marL="0" indent="0" algn="ctr">
              <a:buClrTx/>
              <a:buFontTx/>
              <a:buNone/>
              <a:defRPr sz="2800">
                <a:solidFill>
                  <a:schemeClr val="bg1"/>
                </a:solidFill>
              </a:defRPr>
            </a:lvl4pPr>
            <a:lvl5pPr marL="0" algn="ctr">
              <a:buClrTx/>
              <a:buFontTx/>
              <a:buNone/>
              <a:defRPr sz="2000">
                <a:solidFill>
                  <a:schemeClr val="bg1"/>
                </a:solidFill>
              </a:defRPr>
            </a:lvl5pPr>
          </a:lstStyle>
          <a:p>
            <a:pPr lvl="0"/>
            <a:r>
              <a:rPr lang="en-US" dirty="0"/>
              <a:t>Click to add section title or quote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3647620"/>
      </p:ext>
    </p:extLst>
  </p:cSld>
  <p:clrMapOvr>
    <a:masterClrMapping/>
  </p:clrMapOvr>
  <p:transition>
    <p:wipe dir="r"/>
  </p:transition>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Title 6">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64621" r="37237" b="1"/>
          <a:stretch/>
        </p:blipFill>
        <p:spPr>
          <a:xfrm>
            <a:off x="-27216" y="0"/>
            <a:ext cx="12279003" cy="6921862"/>
          </a:xfrm>
          <a:prstGeom prst="rect">
            <a:avLst/>
          </a:prstGeom>
          <a:noFill/>
          <a:ln>
            <a:noFill/>
          </a:ln>
        </p:spPr>
      </p:pic>
      <p:sp>
        <p:nvSpPr>
          <p:cNvPr id="6" name="Text Placeholder 3"/>
          <p:cNvSpPr>
            <a:spLocks noGrp="1"/>
          </p:cNvSpPr>
          <p:nvPr>
            <p:ph type="body" sz="quarter" idx="10" hasCustomPrompt="1"/>
          </p:nvPr>
        </p:nvSpPr>
        <p:spPr>
          <a:xfrm>
            <a:off x="554467" y="2301346"/>
            <a:ext cx="11107120" cy="1837102"/>
          </a:xfrm>
        </p:spPr>
        <p:txBody>
          <a:bodyPr anchor="ctr"/>
          <a:lstStyle>
            <a:lvl1pPr marL="0" algn="ctr">
              <a:buClrTx/>
              <a:buFontTx/>
              <a:buNone/>
              <a:defRPr sz="7000">
                <a:solidFill>
                  <a:schemeClr val="bg1"/>
                </a:solidFill>
              </a:defRPr>
            </a:lvl1pPr>
            <a:lvl2pPr marL="0" algn="ctr">
              <a:buClrTx/>
              <a:buFontTx/>
              <a:buNone/>
              <a:defRPr sz="3200">
                <a:solidFill>
                  <a:schemeClr val="bg1"/>
                </a:solidFill>
              </a:defRPr>
            </a:lvl2pPr>
            <a:lvl3pPr marL="274320" indent="-274320" algn="ctr">
              <a:buClrTx/>
              <a:buFont typeface="Lucida Grande"/>
              <a:buChar char="–"/>
              <a:defRPr sz="2800">
                <a:solidFill>
                  <a:schemeClr val="bg1"/>
                </a:solidFill>
              </a:defRPr>
            </a:lvl3pPr>
            <a:lvl4pPr marL="0" indent="0" algn="ctr">
              <a:buClrTx/>
              <a:buFontTx/>
              <a:buNone/>
              <a:defRPr sz="2800">
                <a:solidFill>
                  <a:schemeClr val="bg1"/>
                </a:solidFill>
              </a:defRPr>
            </a:lvl4pPr>
            <a:lvl5pPr marL="0" algn="ctr">
              <a:buClrTx/>
              <a:buFontTx/>
              <a:buNone/>
              <a:defRPr sz="2000">
                <a:solidFill>
                  <a:schemeClr val="bg1"/>
                </a:solidFill>
              </a:defRPr>
            </a:lvl5pPr>
          </a:lstStyle>
          <a:p>
            <a:pPr lvl="0"/>
            <a:r>
              <a:rPr lang="en-US" dirty="0"/>
              <a:t>Click to add section title or quote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1197756"/>
      </p:ext>
    </p:extLst>
  </p:cSld>
  <p:clrMapOvr>
    <a:masterClrMapping/>
  </p:clrMapOvr>
  <p:transition>
    <p:wipe dir="r"/>
  </p:transition>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Title Photo">
    <p:bg>
      <p:bgPr>
        <a:solidFill>
          <a:schemeClr val="bg1">
            <a:lumMod val="95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0" y="0"/>
            <a:ext cx="12188825" cy="6858000"/>
          </a:xfrm>
        </p:spPr>
        <p:txBody>
          <a:bodyPr lIns="457200" tIns="457200" rIns="457200" bIns="457200"/>
          <a:lstStyle>
            <a:lvl1pPr>
              <a:defRPr>
                <a:solidFill>
                  <a:schemeClr val="bg1">
                    <a:lumMod val="85000"/>
                  </a:schemeClr>
                </a:solidFill>
              </a:defRPr>
            </a:lvl1pPr>
          </a:lstStyle>
          <a:p>
            <a:pPr lvl="0"/>
            <a:r>
              <a:rPr lang="en-US" dirty="0"/>
              <a:t>Click into background to insert charts, tables and images</a:t>
            </a:r>
          </a:p>
        </p:txBody>
      </p:sp>
      <p:sp>
        <p:nvSpPr>
          <p:cNvPr id="5" name="Text Placeholder 9"/>
          <p:cNvSpPr>
            <a:spLocks noGrp="1"/>
          </p:cNvSpPr>
          <p:nvPr>
            <p:ph type="body" sz="quarter" idx="15" hasCustomPrompt="1"/>
          </p:nvPr>
        </p:nvSpPr>
        <p:spPr>
          <a:xfrm>
            <a:off x="0" y="2680679"/>
            <a:ext cx="12188825" cy="1190069"/>
          </a:xfrm>
          <a:solidFill>
            <a:schemeClr val="bg1"/>
          </a:solidFill>
        </p:spPr>
        <p:txBody>
          <a:bodyPr wrap="square" lIns="457200" tIns="228600" rIns="457200" bIns="365760" anchor="ctr">
            <a:spAutoFit/>
          </a:bodyPr>
          <a:lstStyle>
            <a:lvl1pPr marL="0" indent="-137160" algn="ctr">
              <a:lnSpc>
                <a:spcPct val="95000"/>
              </a:lnSpc>
              <a:spcBef>
                <a:spcPts val="400"/>
              </a:spcBef>
              <a:spcAft>
                <a:spcPts val="400"/>
              </a:spcAft>
              <a:buFontTx/>
              <a:buNone/>
              <a:defRPr sz="4000" baseline="0">
                <a:solidFill>
                  <a:schemeClr val="tx1"/>
                </a:solidFill>
              </a:defRPr>
            </a:lvl1pPr>
            <a:lvl2pPr marL="0" indent="-137160" algn="ctr">
              <a:lnSpc>
                <a:spcPct val="95000"/>
              </a:lnSpc>
              <a:spcBef>
                <a:spcPts val="400"/>
              </a:spcBef>
              <a:spcAft>
                <a:spcPts val="400"/>
              </a:spcAft>
              <a:defRPr sz="3200" baseline="0">
                <a:solidFill>
                  <a:schemeClr val="tx1"/>
                </a:solidFill>
              </a:defRPr>
            </a:lvl2pPr>
            <a:lvl3pPr marL="0" indent="0" algn="ctr">
              <a:lnSpc>
                <a:spcPct val="95000"/>
              </a:lnSpc>
              <a:spcBef>
                <a:spcPts val="400"/>
              </a:spcBef>
              <a:spcAft>
                <a:spcPts val="400"/>
              </a:spcAft>
              <a:buClrTx/>
              <a:buSzPct val="100000"/>
              <a:buFont typeface="Lucida Grande"/>
              <a:buNone/>
              <a:defRPr sz="2000" b="1" i="0">
                <a:solidFill>
                  <a:schemeClr val="tx1"/>
                </a:solidFill>
              </a:defRPr>
            </a:lvl3pPr>
            <a:lvl4pPr marL="0" indent="-137160" algn="ctr">
              <a:lnSpc>
                <a:spcPct val="95000"/>
              </a:lnSpc>
              <a:spcBef>
                <a:spcPts val="400"/>
              </a:spcBef>
              <a:spcAft>
                <a:spcPts val="400"/>
              </a:spcAft>
              <a:buFontTx/>
              <a:buNone/>
              <a:defRPr sz="1800">
                <a:solidFill>
                  <a:schemeClr val="tx1"/>
                </a:solidFill>
              </a:defRPr>
            </a:lvl4pPr>
            <a:lvl5pPr marL="0" indent="-137160" algn="ctr">
              <a:lnSpc>
                <a:spcPct val="95000"/>
              </a:lnSpc>
              <a:spcBef>
                <a:spcPts val="400"/>
              </a:spcBef>
              <a:spcAft>
                <a:spcPts val="400"/>
              </a:spcAft>
              <a:defRPr sz="1800" b="0" i="0">
                <a:solidFill>
                  <a:schemeClr val="tx1"/>
                </a:solidFill>
              </a:defRPr>
            </a:lvl5pPr>
            <a:lvl6pPr marL="0" indent="0" algn="ctr">
              <a:lnSpc>
                <a:spcPct val="95000"/>
              </a:lnSpc>
              <a:spcBef>
                <a:spcPts val="400"/>
              </a:spcBef>
              <a:spcAft>
                <a:spcPts val="400"/>
              </a:spcAft>
              <a:buNone/>
              <a:defRPr/>
            </a:lvl6pPr>
          </a:lstStyle>
          <a:p>
            <a:pPr lvl="0"/>
            <a:r>
              <a:rPr lang="en-US" dirty="0"/>
              <a:t>Click to add a section title or quote</a:t>
            </a:r>
          </a:p>
        </p:txBody>
      </p:sp>
    </p:spTree>
    <p:extLst>
      <p:ext uri="{BB962C8B-B14F-4D97-AF65-F5344CB8AC3E}">
        <p14:creationId xmlns:p14="http://schemas.microsoft.com/office/powerpoint/2010/main" val="420125957"/>
      </p:ext>
    </p:extLst>
  </p:cSld>
  <p:clrMapOvr>
    <a:masterClrMapping/>
  </p:clrMapOvr>
  <p:transition>
    <p:wipe dir="r"/>
  </p:transition>
  <p:hf hd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Blank no logo">
    <p:spTree>
      <p:nvGrpSpPr>
        <p:cNvPr id="1" name=""/>
        <p:cNvGrpSpPr/>
        <p:nvPr/>
      </p:nvGrpSpPr>
      <p:grpSpPr>
        <a:xfrm>
          <a:off x="0" y="0"/>
          <a:ext cx="0" cy="0"/>
          <a:chOff x="0" y="0"/>
          <a:chExt cx="0" cy="0"/>
        </a:xfrm>
      </p:grpSpPr>
      <p:sp>
        <p:nvSpPr>
          <p:cNvPr id="2" name="Slide Number Placeholder 4"/>
          <p:cNvSpPr txBox="1">
            <a:spLocks/>
          </p:cNvSpPr>
          <p:nvPr userDrawn="1"/>
        </p:nvSpPr>
        <p:spPr>
          <a:xfrm>
            <a:off x="11392636" y="6472377"/>
            <a:ext cx="358507" cy="187367"/>
          </a:xfrm>
          <a:prstGeom prst="rect">
            <a:avLst/>
          </a:prstGeom>
        </p:spPr>
        <p:txBody>
          <a:bodyPr vert="horz" lIns="91424" tIns="45711" rIns="91424" bIns="45711"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Tree>
    <p:extLst>
      <p:ext uri="{BB962C8B-B14F-4D97-AF65-F5344CB8AC3E}">
        <p14:creationId xmlns:p14="http://schemas.microsoft.com/office/powerpoint/2010/main" val="239652382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21" r="-1025" b="33052"/>
          <a:stretch/>
        </p:blipFill>
        <p:spPr>
          <a:xfrm>
            <a:off x="-43206" y="968375"/>
            <a:ext cx="8946287" cy="5921430"/>
          </a:xfrm>
          <a:prstGeom prst="rect">
            <a:avLst/>
          </a:prstGeom>
        </p:spPr>
      </p:pic>
      <p:sp>
        <p:nvSpPr>
          <p:cNvPr id="10"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bg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11"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bg1"/>
                </a:solidFill>
                <a:latin typeface="+mn-lt"/>
              </a:defRPr>
            </a:lvl1pPr>
          </a:lstStyle>
          <a:p>
            <a:fld id="{39CC06A5-50BA-DA4D-A114-7DE43209630B}" type="datetime4">
              <a:rPr lang="en-US" smtClean="0"/>
              <a:pPr/>
              <a:t>May 22, 2018</a:t>
            </a:fld>
            <a:endParaRPr lang="en-US" dirty="0"/>
          </a:p>
        </p:txBody>
      </p:sp>
      <p:sp>
        <p:nvSpPr>
          <p:cNvPr id="14"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bg1"/>
                </a:solidFill>
                <a:latin typeface="+mj-lt"/>
              </a:defRPr>
            </a:lvl1pPr>
          </a:lstStyle>
          <a:p>
            <a:r>
              <a:rPr lang="en-US" dirty="0"/>
              <a:t>Click to add a title</a:t>
            </a:r>
          </a:p>
        </p:txBody>
      </p:sp>
      <p:grpSp>
        <p:nvGrpSpPr>
          <p:cNvPr id="15" name="Group 14"/>
          <p:cNvGrpSpPr/>
          <p:nvPr userDrawn="1"/>
        </p:nvGrpSpPr>
        <p:grpSpPr>
          <a:xfrm>
            <a:off x="1532348" y="330180"/>
            <a:ext cx="10165110" cy="353217"/>
            <a:chOff x="1532348" y="330180"/>
            <a:chExt cx="10165110" cy="353217"/>
          </a:xfrm>
        </p:grpSpPr>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2348" y="330180"/>
              <a:ext cx="1833152" cy="353217"/>
            </a:xfrm>
            <a:prstGeom prst="rect">
              <a:avLst/>
            </a:prstGeom>
          </p:spPr>
        </p:pic>
      </p:grpSp>
    </p:spTree>
    <p:extLst>
      <p:ext uri="{BB962C8B-B14F-4D97-AF65-F5344CB8AC3E}">
        <p14:creationId xmlns:p14="http://schemas.microsoft.com/office/powerpoint/2010/main" val="64600839"/>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r="13050" b="16667"/>
          <a:stretch/>
        </p:blipFill>
        <p:spPr>
          <a:xfrm rot="5400000">
            <a:off x="-106163" y="2546952"/>
            <a:ext cx="4417181" cy="4233457"/>
          </a:xfrm>
          <a:prstGeom prst="rect">
            <a:avLst/>
          </a:prstGeom>
        </p:spPr>
      </p:pic>
      <p:sp>
        <p:nvSpPr>
          <p:cNvPr id="10"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tx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11"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39CC06A5-50BA-DA4D-A114-7DE43209630B}" type="datetime4">
              <a:rPr lang="en-US" smtClean="0"/>
              <a:pPr/>
              <a:t>May 22, 2018</a:t>
            </a:fld>
            <a:endParaRPr lang="en-US" dirty="0"/>
          </a:p>
        </p:txBody>
      </p:sp>
      <p:sp>
        <p:nvSpPr>
          <p:cNvPr id="13"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tx1"/>
                </a:solidFill>
                <a:latin typeface="+mj-lt"/>
              </a:defRPr>
            </a:lvl1pPr>
          </a:lstStyle>
          <a:p>
            <a:r>
              <a:rPr lang="en-US" dirty="0"/>
              <a:t>Click to add a title</a:t>
            </a:r>
          </a:p>
        </p:txBody>
      </p:sp>
      <p:grpSp>
        <p:nvGrpSpPr>
          <p:cNvPr id="14" name="Group 13"/>
          <p:cNvGrpSpPr/>
          <p:nvPr userDrawn="1"/>
        </p:nvGrpSpPr>
        <p:grpSpPr>
          <a:xfrm>
            <a:off x="1532348" y="330180"/>
            <a:ext cx="10165110" cy="353217"/>
            <a:chOff x="1532348" y="330180"/>
            <a:chExt cx="10165110" cy="353217"/>
          </a:xfrm>
        </p:grpSpPr>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2348" y="330180"/>
              <a:ext cx="1833152" cy="353217"/>
            </a:xfrm>
            <a:prstGeom prst="rect">
              <a:avLst/>
            </a:prstGeom>
          </p:spPr>
        </p:pic>
      </p:grpSp>
    </p:spTree>
    <p:extLst>
      <p:ext uri="{BB962C8B-B14F-4D97-AF65-F5344CB8AC3E}">
        <p14:creationId xmlns:p14="http://schemas.microsoft.com/office/powerpoint/2010/main" val="1267059338"/>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26145"/>
          <a:stretch/>
        </p:blipFill>
        <p:spPr>
          <a:xfrm>
            <a:off x="-9070" y="1469707"/>
            <a:ext cx="4013953" cy="5434975"/>
          </a:xfrm>
          <a:prstGeom prst="rect">
            <a:avLst/>
          </a:prstGeom>
        </p:spPr>
      </p:pic>
      <p:sp>
        <p:nvSpPr>
          <p:cNvPr id="10"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tx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11"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39CC06A5-50BA-DA4D-A114-7DE43209630B}" type="datetime4">
              <a:rPr lang="en-US" smtClean="0"/>
              <a:pPr/>
              <a:t>May 22, 2018</a:t>
            </a:fld>
            <a:endParaRPr lang="en-US" dirty="0"/>
          </a:p>
        </p:txBody>
      </p:sp>
      <p:sp>
        <p:nvSpPr>
          <p:cNvPr id="13"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tx1"/>
                </a:solidFill>
                <a:latin typeface="+mj-lt"/>
              </a:defRPr>
            </a:lvl1pPr>
          </a:lstStyle>
          <a:p>
            <a:r>
              <a:rPr lang="en-US" dirty="0"/>
              <a:t>Click to add a title</a:t>
            </a:r>
          </a:p>
        </p:txBody>
      </p:sp>
      <p:grpSp>
        <p:nvGrpSpPr>
          <p:cNvPr id="14" name="Group 13"/>
          <p:cNvGrpSpPr/>
          <p:nvPr userDrawn="1"/>
        </p:nvGrpSpPr>
        <p:grpSpPr>
          <a:xfrm>
            <a:off x="1532348" y="330180"/>
            <a:ext cx="10165110" cy="353217"/>
            <a:chOff x="1532348" y="330180"/>
            <a:chExt cx="10165110" cy="353217"/>
          </a:xfrm>
        </p:grpSpPr>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2348" y="330180"/>
              <a:ext cx="1833152" cy="353217"/>
            </a:xfrm>
            <a:prstGeom prst="rect">
              <a:avLst/>
            </a:prstGeom>
          </p:spPr>
        </p:pic>
      </p:grpSp>
    </p:spTree>
    <p:extLst>
      <p:ext uri="{BB962C8B-B14F-4D97-AF65-F5344CB8AC3E}">
        <p14:creationId xmlns:p14="http://schemas.microsoft.com/office/powerpoint/2010/main" val="1018450114"/>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2" t="-180" r="-96"/>
          <a:stretch/>
        </p:blipFill>
        <p:spPr>
          <a:xfrm>
            <a:off x="-9072" y="2508426"/>
            <a:ext cx="4392362" cy="4396254"/>
          </a:xfrm>
          <a:prstGeom prst="rect">
            <a:avLst/>
          </a:prstGeom>
          <a:noFill/>
          <a:ln>
            <a:noFill/>
          </a:ln>
        </p:spPr>
      </p:pic>
      <p:sp>
        <p:nvSpPr>
          <p:cNvPr id="10" name="Text Placeholder 5"/>
          <p:cNvSpPr>
            <a:spLocks noGrp="1"/>
          </p:cNvSpPr>
          <p:nvPr>
            <p:ph type="body" sz="quarter" idx="12" hasCustomPrompt="1"/>
          </p:nvPr>
        </p:nvSpPr>
        <p:spPr>
          <a:xfrm>
            <a:off x="1438548" y="5014009"/>
            <a:ext cx="7083174" cy="1176193"/>
          </a:xfrm>
          <a:prstGeom prst="rect">
            <a:avLst/>
          </a:prstGeom>
        </p:spPr>
        <p:txBody>
          <a:bodyPr anchor="t" anchorCtr="0">
            <a:noAutofit/>
          </a:bodyPr>
          <a:lstStyle>
            <a:lvl1pPr marL="0" indent="0">
              <a:buFontTx/>
              <a:buNone/>
              <a:defRPr sz="2200" b="0" i="0" cap="none" spc="-31">
                <a:solidFill>
                  <a:schemeClr val="tx1"/>
                </a:solidFill>
                <a:latin typeface="+mn-lt"/>
                <a:cs typeface="Avenir Next Demi Bold"/>
              </a:defRPr>
            </a:lvl1pPr>
            <a:lvl2pPr marL="457015" indent="0">
              <a:buFontTx/>
              <a:buNone/>
              <a:defRPr sz="1500">
                <a:solidFill>
                  <a:schemeClr val="bg1"/>
                </a:solidFill>
              </a:defRPr>
            </a:lvl2pPr>
            <a:lvl3pPr marL="914033" indent="0">
              <a:buFontTx/>
              <a:buNone/>
              <a:defRPr sz="1500">
                <a:solidFill>
                  <a:schemeClr val="bg1"/>
                </a:solidFill>
              </a:defRPr>
            </a:lvl3pPr>
            <a:lvl4pPr marL="1371048" indent="0">
              <a:buFontTx/>
              <a:buNone/>
              <a:defRPr sz="1500">
                <a:solidFill>
                  <a:schemeClr val="bg1"/>
                </a:solidFill>
              </a:defRPr>
            </a:lvl4pPr>
            <a:lvl5pPr marL="1828061" indent="0">
              <a:buFontTx/>
              <a:buNone/>
              <a:defRPr sz="1500">
                <a:solidFill>
                  <a:schemeClr val="bg1"/>
                </a:solidFill>
              </a:defRPr>
            </a:lvl5pPr>
          </a:lstStyle>
          <a:p>
            <a:pPr lvl="0"/>
            <a:r>
              <a:rPr lang="en-US" dirty="0"/>
              <a:t>Click to add an author</a:t>
            </a:r>
          </a:p>
        </p:txBody>
      </p:sp>
      <p:sp>
        <p:nvSpPr>
          <p:cNvPr id="11" name="Date Placeholder 7"/>
          <p:cNvSpPr>
            <a:spLocks noGrp="1"/>
          </p:cNvSpPr>
          <p:nvPr>
            <p:ph type="dt" sz="half" idx="19"/>
          </p:nvPr>
        </p:nvSpPr>
        <p:spPr>
          <a:xfrm>
            <a:off x="1438548" y="4430578"/>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39CC06A5-50BA-DA4D-A114-7DE43209630B}" type="datetime4">
              <a:rPr lang="en-US" smtClean="0"/>
              <a:pPr/>
              <a:t>May 22, 2018</a:t>
            </a:fld>
            <a:endParaRPr lang="en-US" dirty="0"/>
          </a:p>
        </p:txBody>
      </p:sp>
      <p:sp>
        <p:nvSpPr>
          <p:cNvPr id="13" name="Title 18"/>
          <p:cNvSpPr>
            <a:spLocks noGrp="1"/>
          </p:cNvSpPr>
          <p:nvPr>
            <p:ph type="title" hasCustomPrompt="1"/>
          </p:nvPr>
        </p:nvSpPr>
        <p:spPr>
          <a:xfrm>
            <a:off x="1436972" y="1979093"/>
            <a:ext cx="7084753" cy="2437245"/>
          </a:xfrm>
          <a:prstGeom prst="rect">
            <a:avLst/>
          </a:prstGeom>
        </p:spPr>
        <p:txBody>
          <a:bodyPr wrap="square" anchor="b" anchorCtr="0">
            <a:noAutofit/>
          </a:bodyPr>
          <a:lstStyle>
            <a:lvl1pPr>
              <a:lnSpc>
                <a:spcPct val="95000"/>
              </a:lnSpc>
              <a:defRPr sz="5000" b="1" i="0" cap="none" spc="-31" baseline="0">
                <a:solidFill>
                  <a:schemeClr val="tx1"/>
                </a:solidFill>
                <a:latin typeface="+mj-lt"/>
              </a:defRPr>
            </a:lvl1pPr>
          </a:lstStyle>
          <a:p>
            <a:r>
              <a:rPr lang="en-US" dirty="0"/>
              <a:t>Click to add a title</a:t>
            </a:r>
          </a:p>
        </p:txBody>
      </p:sp>
      <p:grpSp>
        <p:nvGrpSpPr>
          <p:cNvPr id="14" name="Group 13"/>
          <p:cNvGrpSpPr/>
          <p:nvPr userDrawn="1"/>
        </p:nvGrpSpPr>
        <p:grpSpPr>
          <a:xfrm>
            <a:off x="1532348" y="330180"/>
            <a:ext cx="10165110" cy="353217"/>
            <a:chOff x="1532348" y="330180"/>
            <a:chExt cx="10165110" cy="353217"/>
          </a:xfrm>
        </p:grpSpPr>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8197" y="427459"/>
              <a:ext cx="4449261" cy="204600"/>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2348" y="330180"/>
              <a:ext cx="1833152" cy="353217"/>
            </a:xfrm>
            <a:prstGeom prst="rect">
              <a:avLst/>
            </a:prstGeom>
          </p:spPr>
        </p:pic>
      </p:grpSp>
    </p:spTree>
    <p:extLst>
      <p:ext uri="{BB962C8B-B14F-4D97-AF65-F5344CB8AC3E}">
        <p14:creationId xmlns:p14="http://schemas.microsoft.com/office/powerpoint/2010/main" val="1646399408"/>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05866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1135027400"/>
      </p:ext>
    </p:extLst>
  </p:cSld>
  <p:clrMapOvr>
    <a:masterClrMapping/>
  </p:clrMapOvr>
  <p:transition>
    <p:wipe dir="r"/>
  </p:transition>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btitle Blank">
    <p:spTree>
      <p:nvGrpSpPr>
        <p:cNvPr id="1" name=""/>
        <p:cNvGrpSpPr/>
        <p:nvPr/>
      </p:nvGrpSpPr>
      <p:grpSpPr>
        <a:xfrm>
          <a:off x="0" y="0"/>
          <a:ext cx="0" cy="0"/>
          <a:chOff x="0" y="0"/>
          <a:chExt cx="0" cy="0"/>
        </a:xfrm>
      </p:grpSpPr>
      <p:sp>
        <p:nvSpPr>
          <p:cNvPr id="7" name="Text Placeholder 5"/>
          <p:cNvSpPr>
            <a:spLocks noGrp="1"/>
          </p:cNvSpPr>
          <p:nvPr>
            <p:ph type="body" sz="quarter" idx="16" hasCustomPrompt="1"/>
          </p:nvPr>
        </p:nvSpPr>
        <p:spPr>
          <a:xfrm>
            <a:off x="501173" y="787384"/>
            <a:ext cx="11105416" cy="457200"/>
          </a:xfrm>
          <a:prstGeom prst="rect">
            <a:avLst/>
          </a:prstGeom>
        </p:spPr>
        <p:txBody>
          <a:bodyPr>
            <a:noAutofit/>
          </a:bodyPr>
          <a:lstStyle>
            <a:lvl1pPr>
              <a:spcBef>
                <a:spcPts val="0"/>
              </a:spcBef>
              <a:defRPr sz="2000"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2" name="Title 1"/>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30827549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vmlDrawing" Target="../drawings/vmlDrawing1.v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31"/>
            </p:custDataLst>
            <p:extLst>
              <p:ext uri="{D42A27DB-BD31-4B8C-83A1-F6EECF244321}">
                <p14:modId xmlns:p14="http://schemas.microsoft.com/office/powerpoint/2010/main" val="504223251"/>
              </p:ext>
            </p:extLst>
          </p:nvPr>
        </p:nvGraphicFramePr>
        <p:xfrm>
          <a:off x="1588" y="1594"/>
          <a:ext cx="1588" cy="1587"/>
        </p:xfrm>
        <a:graphic>
          <a:graphicData uri="http://schemas.openxmlformats.org/presentationml/2006/ole">
            <mc:AlternateContent xmlns:mc="http://schemas.openxmlformats.org/markup-compatibility/2006">
              <mc:Choice xmlns:v="urn:schemas-microsoft-com:vml" Requires="v">
                <p:oleObj spid="_x0000_s61504" name="think-cell Slide" r:id="rId32" imgW="216" imgH="216" progId="TCLayout.ActiveDocument.1">
                  <p:embed/>
                </p:oleObj>
              </mc:Choice>
              <mc:Fallback>
                <p:oleObj name="think-cell Slide" r:id="rId32" imgW="216" imgH="216" progId="TCLayout.ActiveDocument.1">
                  <p:embed/>
                  <p:pic>
                    <p:nvPicPr>
                      <p:cNvPr id="0" name=""/>
                      <p:cNvPicPr/>
                      <p:nvPr/>
                    </p:nvPicPr>
                    <p:blipFill>
                      <a:blip r:embed="rId33"/>
                      <a:stretch>
                        <a:fillRect/>
                      </a:stretch>
                    </p:blipFill>
                    <p:spPr>
                      <a:xfrm>
                        <a:off x="1588" y="1594"/>
                        <a:ext cx="1588" cy="1587"/>
                      </a:xfrm>
                      <a:prstGeom prst="rect">
                        <a:avLst/>
                      </a:prstGeom>
                    </p:spPr>
                  </p:pic>
                </p:oleObj>
              </mc:Fallback>
            </mc:AlternateContent>
          </a:graphicData>
        </a:graphic>
      </p:graphicFrame>
      <p:pic>
        <p:nvPicPr>
          <p:cNvPr id="3" name="Picture 2" descr="Intuit_2016_RGB.eps"/>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516603" y="6364952"/>
            <a:ext cx="740752" cy="363736"/>
          </a:xfrm>
          <a:prstGeom prst="rect">
            <a:avLst/>
          </a:prstGeom>
        </p:spPr>
      </p:pic>
      <p:sp>
        <p:nvSpPr>
          <p:cNvPr id="11" name="Slide Number Placeholder 4"/>
          <p:cNvSpPr txBox="1">
            <a:spLocks/>
          </p:cNvSpPr>
          <p:nvPr/>
        </p:nvSpPr>
        <p:spPr>
          <a:xfrm>
            <a:off x="11392636" y="6472377"/>
            <a:ext cx="358507" cy="187367"/>
          </a:xfrm>
          <a:prstGeom prst="rect">
            <a:avLst/>
          </a:prstGeom>
        </p:spPr>
        <p:txBody>
          <a:bodyPr vert="horz" lIns="91424" tIns="45711" rIns="91424" bIns="45711"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
        <p:nvSpPr>
          <p:cNvPr id="2" name="Text Placeholder 1"/>
          <p:cNvSpPr>
            <a:spLocks noGrp="1"/>
          </p:cNvSpPr>
          <p:nvPr>
            <p:ph type="body" idx="1"/>
          </p:nvPr>
        </p:nvSpPr>
        <p:spPr>
          <a:xfrm>
            <a:off x="501175" y="1828800"/>
            <a:ext cx="11107533" cy="4267200"/>
          </a:xfrm>
          <a:prstGeom prst="rect">
            <a:avLst/>
          </a:prstGeom>
        </p:spPr>
        <p:txBody>
          <a:bodyPr vert="horz" lIns="91424" tIns="45711" rIns="91424" bIns="45711" rtlCol="0">
            <a:noAutofit/>
          </a:bodyPr>
          <a:lstStyle/>
          <a:p>
            <a:pPr lvl="0"/>
            <a:r>
              <a:rPr lang="en-US" dirty="0"/>
              <a:t>Click to add content</a:t>
            </a:r>
          </a:p>
          <a:p>
            <a:pPr lvl="1"/>
            <a:r>
              <a:rPr lang="en-US" dirty="0"/>
              <a:t>Use the Increase/Decrease Indent control to select the second level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8" name="Title Placeholder 7"/>
          <p:cNvSpPr>
            <a:spLocks noGrp="1"/>
          </p:cNvSpPr>
          <p:nvPr>
            <p:ph type="title"/>
          </p:nvPr>
        </p:nvSpPr>
        <p:spPr>
          <a:xfrm>
            <a:off x="501174" y="314477"/>
            <a:ext cx="11105418" cy="546731"/>
          </a:xfrm>
          <a:prstGeom prst="rect">
            <a:avLst/>
          </a:prstGeom>
        </p:spPr>
        <p:txBody>
          <a:bodyPr vert="horz" wrap="none" lIns="91424" tIns="45711" rIns="91424" bIns="45711" rtlCol="0" anchor="t" anchorCtr="0">
            <a:noAutofit/>
          </a:bodyPr>
          <a:lstStyle/>
          <a:p>
            <a:r>
              <a:rPr lang="en-US" dirty="0"/>
              <a:t>Click to add a title</a:t>
            </a:r>
          </a:p>
        </p:txBody>
      </p:sp>
    </p:spTree>
    <p:extLst>
      <p:ext uri="{BB962C8B-B14F-4D97-AF65-F5344CB8AC3E}">
        <p14:creationId xmlns:p14="http://schemas.microsoft.com/office/powerpoint/2010/main" val="84999158"/>
      </p:ext>
    </p:extLst>
  </p:cSld>
  <p:clrMap bg1="lt1" tx1="dk1" bg2="lt2" tx2="dk2" accent1="accent1" accent2="accent2" accent3="accent3" accent4="accent4" accent5="accent5" accent6="accent6" hlink="hlink" folHlink="folHlink"/>
  <p:sldLayoutIdLst>
    <p:sldLayoutId id="2147487725" r:id="rId1"/>
    <p:sldLayoutId id="2147487726" r:id="rId2"/>
    <p:sldLayoutId id="2147487727" r:id="rId3"/>
    <p:sldLayoutId id="2147487728" r:id="rId4"/>
    <p:sldLayoutId id="2147487729" r:id="rId5"/>
    <p:sldLayoutId id="2147487730" r:id="rId6"/>
    <p:sldLayoutId id="2147487731" r:id="rId7"/>
    <p:sldLayoutId id="2147487732" r:id="rId8"/>
    <p:sldLayoutId id="2147487733" r:id="rId9"/>
    <p:sldLayoutId id="2147487734" r:id="rId10"/>
    <p:sldLayoutId id="2147487735" r:id="rId11"/>
    <p:sldLayoutId id="2147487736" r:id="rId12"/>
    <p:sldLayoutId id="2147487737" r:id="rId13"/>
    <p:sldLayoutId id="2147487738" r:id="rId14"/>
    <p:sldLayoutId id="2147487739" r:id="rId15"/>
    <p:sldLayoutId id="2147487740" r:id="rId16"/>
    <p:sldLayoutId id="2147487741" r:id="rId17"/>
    <p:sldLayoutId id="2147487742" r:id="rId18"/>
    <p:sldLayoutId id="2147487743" r:id="rId19"/>
    <p:sldLayoutId id="2147487744" r:id="rId20"/>
    <p:sldLayoutId id="2147487745" r:id="rId21"/>
    <p:sldLayoutId id="2147487746" r:id="rId22"/>
    <p:sldLayoutId id="2147487747" r:id="rId23"/>
    <p:sldLayoutId id="2147487748" r:id="rId24"/>
    <p:sldLayoutId id="2147487749" r:id="rId25"/>
    <p:sldLayoutId id="2147487750" r:id="rId26"/>
    <p:sldLayoutId id="2147487751" r:id="rId27"/>
    <p:sldLayoutId id="2147487752" r:id="rId28"/>
  </p:sldLayoutIdLst>
  <p:transition>
    <p:wipe dir="r"/>
  </p:transition>
  <p:hf hdr="0"/>
  <p:txStyles>
    <p:titleStyle>
      <a:lvl1pPr algn="l" defTabSz="457039" rtl="0" eaLnBrk="1" latinLnBrk="0" hangingPunct="1">
        <a:lnSpc>
          <a:spcPct val="95000"/>
        </a:lnSpc>
        <a:spcBef>
          <a:spcPct val="0"/>
        </a:spcBef>
        <a:buNone/>
        <a:defRPr sz="3000" b="1" kern="1200" cap="none" spc="0" baseline="0">
          <a:solidFill>
            <a:schemeClr val="accent1"/>
          </a:solidFill>
          <a:latin typeface="+mj-lt"/>
          <a:ea typeface="+mj-ea"/>
          <a:cs typeface="+mj-cs"/>
        </a:defRPr>
      </a:lvl1pPr>
    </p:titleStyle>
    <p:bodyStyle>
      <a:lvl1pPr marL="0" indent="0" algn="l" defTabSz="457039" rtl="0" eaLnBrk="1" latinLnBrk="0" hangingPunct="1">
        <a:lnSpc>
          <a:spcPct val="95000"/>
        </a:lnSpc>
        <a:spcBef>
          <a:spcPts val="1800"/>
        </a:spcBef>
        <a:buFontTx/>
        <a:buNone/>
        <a:defRPr sz="2600" b="1" kern="1200" spc="0" baseline="0">
          <a:solidFill>
            <a:schemeClr val="tx1"/>
          </a:solidFill>
          <a:latin typeface="+mj-lt"/>
          <a:ea typeface="+mn-ea"/>
          <a:cs typeface="Avenir Next Demi Bold"/>
        </a:defRPr>
      </a:lvl1pPr>
      <a:lvl2pPr marL="0" indent="0" algn="l" defTabSz="457039" rtl="0" eaLnBrk="1" latinLnBrk="0" hangingPunct="1">
        <a:lnSpc>
          <a:spcPct val="95000"/>
        </a:lnSpc>
        <a:spcBef>
          <a:spcPts val="400"/>
        </a:spcBef>
        <a:spcAft>
          <a:spcPts val="400"/>
        </a:spcAft>
        <a:buClrTx/>
        <a:buSzPct val="90000"/>
        <a:buFontTx/>
        <a:buNone/>
        <a:defRPr sz="2600" kern="1200" spc="0" baseline="0">
          <a:solidFill>
            <a:schemeClr val="tx1"/>
          </a:solidFill>
          <a:latin typeface="+mn-lt"/>
          <a:ea typeface="+mn-ea"/>
          <a:cs typeface="+mn-cs"/>
        </a:defRPr>
      </a:lvl2pPr>
      <a:lvl3pPr marL="182880" indent="-182880" algn="l" defTabSz="457039" rtl="0" eaLnBrk="1" latinLnBrk="0" hangingPunct="1">
        <a:lnSpc>
          <a:spcPct val="95000"/>
        </a:lnSpc>
        <a:spcBef>
          <a:spcPts val="400"/>
        </a:spcBef>
        <a:spcAft>
          <a:spcPts val="400"/>
        </a:spcAft>
        <a:buClrTx/>
        <a:buSzPct val="90000"/>
        <a:buFont typeface="Arial"/>
        <a:buChar char="•"/>
        <a:defRPr sz="2200" i="0" kern="1200" spc="0" baseline="0">
          <a:solidFill>
            <a:schemeClr val="tx1"/>
          </a:solidFill>
          <a:latin typeface="+mn-lt"/>
          <a:ea typeface="+mn-ea"/>
          <a:cs typeface="+mn-cs"/>
        </a:defRPr>
      </a:lvl3pPr>
      <a:lvl4pPr marL="365760" indent="-182872" algn="l" defTabSz="457039" rtl="0" eaLnBrk="1" latinLnBrk="0" hangingPunct="1">
        <a:lnSpc>
          <a:spcPct val="95000"/>
        </a:lnSpc>
        <a:spcBef>
          <a:spcPts val="400"/>
        </a:spcBef>
        <a:spcAft>
          <a:spcPts val="400"/>
        </a:spcAft>
        <a:buClrTx/>
        <a:buSzPct val="100000"/>
        <a:buFont typeface="Lucida Grande"/>
        <a:buChar char="–"/>
        <a:defRPr sz="2000" b="0" i="0" kern="1200" spc="0">
          <a:solidFill>
            <a:schemeClr val="tx1"/>
          </a:solidFill>
          <a:latin typeface="+mn-lt"/>
          <a:ea typeface="+mn-ea"/>
          <a:cs typeface="+mn-cs"/>
        </a:defRPr>
      </a:lvl4pPr>
      <a:lvl5pPr marL="365760" indent="0" algn="l" defTabSz="457039" rtl="0" eaLnBrk="1" latinLnBrk="0" hangingPunct="1">
        <a:lnSpc>
          <a:spcPct val="95000"/>
        </a:lnSpc>
        <a:spcBef>
          <a:spcPts val="400"/>
        </a:spcBef>
        <a:spcAft>
          <a:spcPts val="400"/>
        </a:spcAft>
        <a:buClr>
          <a:schemeClr val="tx1"/>
        </a:buClr>
        <a:buSzPct val="90000"/>
        <a:buFontTx/>
        <a:buNone/>
        <a:defRPr sz="1600" kern="1200" spc="0" baseline="0">
          <a:solidFill>
            <a:schemeClr val="tx1"/>
          </a:solidFill>
          <a:latin typeface="+mn-lt"/>
          <a:ea typeface="+mn-ea"/>
          <a:cs typeface="+mn-cs"/>
        </a:defRPr>
      </a:lvl5pPr>
      <a:lvl6pPr marL="6858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44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30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1600" indent="-228519" algn="l" defTabSz="457039"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p:bodyStyle>
    <p:otherStyle>
      <a:defPPr>
        <a:defRPr lang="en-US"/>
      </a:defPPr>
      <a:lvl1pPr marL="0" algn="l" defTabSz="457039" rtl="0" eaLnBrk="1" latinLnBrk="0" hangingPunct="1">
        <a:defRPr sz="1900" kern="1200">
          <a:solidFill>
            <a:schemeClr val="tx1"/>
          </a:solidFill>
          <a:latin typeface="+mn-lt"/>
          <a:ea typeface="+mn-ea"/>
          <a:cs typeface="+mn-cs"/>
        </a:defRPr>
      </a:lvl1pPr>
      <a:lvl2pPr marL="457039" algn="l" defTabSz="457039" rtl="0" eaLnBrk="1" latinLnBrk="0" hangingPunct="1">
        <a:defRPr sz="1900" kern="1200">
          <a:solidFill>
            <a:schemeClr val="tx1"/>
          </a:solidFill>
          <a:latin typeface="+mn-lt"/>
          <a:ea typeface="+mn-ea"/>
          <a:cs typeface="+mn-cs"/>
        </a:defRPr>
      </a:lvl2pPr>
      <a:lvl3pPr marL="914077" algn="l" defTabSz="457039" rtl="0" eaLnBrk="1" latinLnBrk="0" hangingPunct="1">
        <a:defRPr sz="1900" kern="1200">
          <a:solidFill>
            <a:schemeClr val="tx1"/>
          </a:solidFill>
          <a:latin typeface="+mn-lt"/>
          <a:ea typeface="+mn-ea"/>
          <a:cs typeface="+mn-cs"/>
        </a:defRPr>
      </a:lvl3pPr>
      <a:lvl4pPr marL="1371116" algn="l" defTabSz="457039" rtl="0" eaLnBrk="1" latinLnBrk="0" hangingPunct="1">
        <a:defRPr sz="1900" kern="1200">
          <a:solidFill>
            <a:schemeClr val="tx1"/>
          </a:solidFill>
          <a:latin typeface="+mn-lt"/>
          <a:ea typeface="+mn-ea"/>
          <a:cs typeface="+mn-cs"/>
        </a:defRPr>
      </a:lvl4pPr>
      <a:lvl5pPr marL="1828155" algn="l" defTabSz="457039" rtl="0" eaLnBrk="1" latinLnBrk="0" hangingPunct="1">
        <a:defRPr sz="1900" kern="1200">
          <a:solidFill>
            <a:schemeClr val="tx1"/>
          </a:solidFill>
          <a:latin typeface="+mn-lt"/>
          <a:ea typeface="+mn-ea"/>
          <a:cs typeface="+mn-cs"/>
        </a:defRPr>
      </a:lvl5pPr>
      <a:lvl6pPr marL="2285195" algn="l" defTabSz="457039" rtl="0" eaLnBrk="1" latinLnBrk="0" hangingPunct="1">
        <a:defRPr sz="1900" kern="1200">
          <a:solidFill>
            <a:schemeClr val="tx1"/>
          </a:solidFill>
          <a:latin typeface="+mn-lt"/>
          <a:ea typeface="+mn-ea"/>
          <a:cs typeface="+mn-cs"/>
        </a:defRPr>
      </a:lvl6pPr>
      <a:lvl7pPr marL="2742233" algn="l" defTabSz="457039" rtl="0" eaLnBrk="1" latinLnBrk="0" hangingPunct="1">
        <a:defRPr sz="1900" kern="1200">
          <a:solidFill>
            <a:schemeClr val="tx1"/>
          </a:solidFill>
          <a:latin typeface="+mn-lt"/>
          <a:ea typeface="+mn-ea"/>
          <a:cs typeface="+mn-cs"/>
        </a:defRPr>
      </a:lvl7pPr>
      <a:lvl8pPr marL="3199272" algn="l" defTabSz="457039" rtl="0" eaLnBrk="1" latinLnBrk="0" hangingPunct="1">
        <a:defRPr sz="1900" kern="1200">
          <a:solidFill>
            <a:schemeClr val="tx1"/>
          </a:solidFill>
          <a:latin typeface="+mn-lt"/>
          <a:ea typeface="+mn-ea"/>
          <a:cs typeface="+mn-cs"/>
        </a:defRPr>
      </a:lvl8pPr>
      <a:lvl9pPr marL="3656312" algn="l" defTabSz="45703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slideLayout" Target="../slideLayouts/slideLayout8.xml"/><Relationship Id="rId7" Type="http://schemas.openxmlformats.org/officeDocument/2006/relationships/image" Target="../media/image16.jp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notesSlide" Target="../notesSlides/notesSlide2.xml"/><Relationship Id="rId9" Type="http://schemas.openxmlformats.org/officeDocument/2006/relationships/image" Target="../media/image18.jpg"/></Relationships>
</file>

<file path=ppt/slides/_rels/slide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8.xml"/><Relationship Id="rId7" Type="http://schemas.openxmlformats.org/officeDocument/2006/relationships/image" Target="../media/image19.jp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10" Type="http://schemas.openxmlformats.org/officeDocument/2006/relationships/image" Target="../media/image22.jpg"/><Relationship Id="rId4" Type="http://schemas.openxmlformats.org/officeDocument/2006/relationships/notesSlide" Target="../notesSlides/notesSlide3.xml"/><Relationship Id="rId9"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956329" y="4650594"/>
            <a:ext cx="7083174" cy="835806"/>
          </a:xfrm>
        </p:spPr>
        <p:txBody>
          <a:bodyPr/>
          <a:lstStyle/>
          <a:p>
            <a:pPr>
              <a:lnSpc>
                <a:spcPct val="100000"/>
              </a:lnSpc>
              <a:spcBef>
                <a:spcPts val="600"/>
              </a:spcBef>
            </a:pPr>
            <a:r>
              <a:rPr lang="en-US" dirty="0"/>
              <a:t>Calum Murray</a:t>
            </a:r>
          </a:p>
          <a:p>
            <a:pPr>
              <a:lnSpc>
                <a:spcPct val="100000"/>
              </a:lnSpc>
              <a:spcBef>
                <a:spcPts val="600"/>
              </a:spcBef>
            </a:pPr>
            <a:r>
              <a:rPr lang="en-US" dirty="0"/>
              <a:t>Chief Data Architect, Consumer Group, Intuit</a:t>
            </a:r>
          </a:p>
          <a:p>
            <a:pPr>
              <a:lnSpc>
                <a:spcPct val="100000"/>
              </a:lnSpc>
              <a:spcBef>
                <a:spcPts val="600"/>
              </a:spcBef>
            </a:pPr>
            <a:endParaRPr lang="en-US" dirty="0"/>
          </a:p>
          <a:p>
            <a:pPr>
              <a:lnSpc>
                <a:spcPct val="100000"/>
              </a:lnSpc>
              <a:spcBef>
                <a:spcPts val="600"/>
              </a:spcBef>
            </a:pPr>
            <a:r>
              <a:rPr lang="en-US" dirty="0"/>
              <a:t>May 24</a:t>
            </a:r>
            <a:r>
              <a:rPr lang="en-US" baseline="30000" dirty="0"/>
              <a:t>th</a:t>
            </a:r>
            <a:r>
              <a:rPr lang="en-US" dirty="0"/>
              <a:t> 2018</a:t>
            </a:r>
          </a:p>
        </p:txBody>
      </p:sp>
      <p:sp>
        <p:nvSpPr>
          <p:cNvPr id="3" name="Title 2"/>
          <p:cNvSpPr>
            <a:spLocks noGrp="1"/>
          </p:cNvSpPr>
          <p:nvPr>
            <p:ph type="title"/>
          </p:nvPr>
        </p:nvSpPr>
        <p:spPr>
          <a:xfrm>
            <a:off x="956329" y="1711568"/>
            <a:ext cx="7084753" cy="2188953"/>
          </a:xfrm>
        </p:spPr>
        <p:txBody>
          <a:bodyPr/>
          <a:lstStyle/>
          <a:p>
            <a:pPr>
              <a:lnSpc>
                <a:spcPct val="100000"/>
              </a:lnSpc>
              <a:spcBef>
                <a:spcPts val="0"/>
              </a:spcBef>
            </a:pPr>
            <a:r>
              <a:rPr lang="en-US" dirty="0"/>
              <a:t>Machine Learning</a:t>
            </a:r>
            <a:br>
              <a:rPr lang="en-US" dirty="0"/>
            </a:br>
            <a:r>
              <a:rPr lang="en-US" dirty="0"/>
              <a:t>at Intuit</a:t>
            </a:r>
            <a:br>
              <a:rPr lang="en-US" dirty="0"/>
            </a:br>
            <a:br>
              <a:rPr lang="en-US" sz="1200" dirty="0"/>
            </a:br>
            <a:r>
              <a:rPr lang="en-US" sz="3200" b="0" dirty="0"/>
              <a:t>5 Delightful Use Cases</a:t>
            </a:r>
            <a:endParaRPr lang="en-US" b="0" dirty="0"/>
          </a:p>
        </p:txBody>
      </p:sp>
    </p:spTree>
    <p:extLst>
      <p:ext uri="{BB962C8B-B14F-4D97-AF65-F5344CB8AC3E}">
        <p14:creationId xmlns:p14="http://schemas.microsoft.com/office/powerpoint/2010/main" val="2943685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E7C1-D0BD-194C-A193-84D9C195B9B8}"/>
              </a:ext>
            </a:extLst>
          </p:cNvPr>
          <p:cNvSpPr>
            <a:spLocks noGrp="1"/>
          </p:cNvSpPr>
          <p:nvPr>
            <p:ph type="title"/>
          </p:nvPr>
        </p:nvSpPr>
        <p:spPr/>
        <p:txBody>
          <a:bodyPr/>
          <a:lstStyle/>
          <a:p>
            <a:r>
              <a:rPr lang="en-US" dirty="0"/>
              <a:t>Use case 1: Managing transactional risk (Payments)</a:t>
            </a:r>
          </a:p>
        </p:txBody>
      </p:sp>
      <p:sp>
        <p:nvSpPr>
          <p:cNvPr id="3" name="TextBox 2">
            <a:extLst>
              <a:ext uri="{FF2B5EF4-FFF2-40B4-BE49-F238E27FC236}">
                <a16:creationId xmlns:a16="http://schemas.microsoft.com/office/drawing/2014/main" id="{AC3D1EBE-A905-DC42-9FF0-DA0F26F858E0}"/>
              </a:ext>
            </a:extLst>
          </p:cNvPr>
          <p:cNvSpPr txBox="1"/>
          <p:nvPr/>
        </p:nvSpPr>
        <p:spPr>
          <a:xfrm>
            <a:off x="604911" y="1477108"/>
            <a:ext cx="11001681" cy="4216539"/>
          </a:xfrm>
          <a:prstGeom prst="rect">
            <a:avLst/>
          </a:prstGeom>
          <a:noFill/>
        </p:spPr>
        <p:txBody>
          <a:bodyPr wrap="square" rtlCol="0">
            <a:spAutoFit/>
          </a:bodyPr>
          <a:lstStyle/>
          <a:p>
            <a:r>
              <a:rPr lang="en-US" sz="2400" b="1" dirty="0"/>
              <a:t>Description:</a:t>
            </a:r>
            <a:r>
              <a:rPr lang="en-US" sz="2400" dirty="0"/>
              <a:t> Judge the risk of a single financial transaction in real-time.</a:t>
            </a:r>
          </a:p>
          <a:p>
            <a:endParaRPr lang="en-US" sz="2400" dirty="0"/>
          </a:p>
          <a:p>
            <a:r>
              <a:rPr lang="en-US" sz="2400" b="1" dirty="0"/>
              <a:t>Model basics:</a:t>
            </a:r>
          </a:p>
          <a:p>
            <a:pPr marL="1660525"/>
            <a:r>
              <a:rPr lang="en-US" sz="2400" b="1" dirty="0"/>
              <a:t>Features: </a:t>
            </a:r>
            <a:r>
              <a:rPr lang="en-US" sz="2400" dirty="0"/>
              <a:t>Merchant, customer, transaction</a:t>
            </a:r>
          </a:p>
          <a:p>
            <a:pPr marL="1660525"/>
            <a:r>
              <a:rPr lang="en-US" sz="2400" b="1" dirty="0"/>
              <a:t>Training:</a:t>
            </a:r>
            <a:r>
              <a:rPr lang="en-US" sz="2400" dirty="0"/>
              <a:t> Batch against business event &amp; third-party data</a:t>
            </a:r>
          </a:p>
          <a:p>
            <a:pPr marL="1660525"/>
            <a:r>
              <a:rPr lang="en-US" sz="2400" b="1" dirty="0"/>
              <a:t>Scoring:</a:t>
            </a:r>
            <a:r>
              <a:rPr lang="en-US" sz="2400" dirty="0"/>
              <a:t> Real-time scoring against business event data</a:t>
            </a:r>
          </a:p>
          <a:p>
            <a:endParaRPr lang="en-US" sz="2400" dirty="0"/>
          </a:p>
          <a:p>
            <a:r>
              <a:rPr lang="en-US" sz="2400" b="1" dirty="0"/>
              <a:t>Benefit: </a:t>
            </a:r>
            <a:r>
              <a:rPr lang="en-US" sz="2400" dirty="0"/>
              <a:t>Looking at risk at the transaction level allows us to better protect the merchant from fraudulent transactions. Using ML gets you to a much better loss profile than using rules alone.</a:t>
            </a:r>
          </a:p>
          <a:p>
            <a:endParaRPr lang="en-US" sz="2400" b="1" dirty="0"/>
          </a:p>
        </p:txBody>
      </p:sp>
      <p:pic>
        <p:nvPicPr>
          <p:cNvPr id="5" name="Picture 4">
            <a:extLst>
              <a:ext uri="{FF2B5EF4-FFF2-40B4-BE49-F238E27FC236}">
                <a16:creationId xmlns:a16="http://schemas.microsoft.com/office/drawing/2014/main" id="{10E444E3-E7F7-1548-AE3E-01D332DD57D0}"/>
              </a:ext>
            </a:extLst>
          </p:cNvPr>
          <p:cNvPicPr>
            <a:picLocks noChangeAspect="1"/>
          </p:cNvPicPr>
          <p:nvPr/>
        </p:nvPicPr>
        <p:blipFill>
          <a:blip r:embed="rId3"/>
          <a:stretch>
            <a:fillRect/>
          </a:stretch>
        </p:blipFill>
        <p:spPr>
          <a:xfrm>
            <a:off x="906950" y="2658796"/>
            <a:ext cx="1167617" cy="1167617"/>
          </a:xfrm>
          <a:prstGeom prst="rect">
            <a:avLst/>
          </a:prstGeom>
        </p:spPr>
      </p:pic>
      <p:pic>
        <p:nvPicPr>
          <p:cNvPr id="6" name="Picture 5">
            <a:extLst>
              <a:ext uri="{FF2B5EF4-FFF2-40B4-BE49-F238E27FC236}">
                <a16:creationId xmlns:a16="http://schemas.microsoft.com/office/drawing/2014/main" id="{FF247AE0-5389-1846-B416-7CDB793C392D}"/>
              </a:ext>
            </a:extLst>
          </p:cNvPr>
          <p:cNvPicPr>
            <a:picLocks noChangeAspect="1"/>
          </p:cNvPicPr>
          <p:nvPr/>
        </p:nvPicPr>
        <p:blipFill>
          <a:blip r:embed="rId4"/>
          <a:stretch>
            <a:fillRect/>
          </a:stretch>
        </p:blipFill>
        <p:spPr>
          <a:xfrm>
            <a:off x="8295898" y="5673663"/>
            <a:ext cx="925113" cy="925113"/>
          </a:xfrm>
          <a:prstGeom prst="rect">
            <a:avLst/>
          </a:prstGeom>
        </p:spPr>
      </p:pic>
      <p:sp>
        <p:nvSpPr>
          <p:cNvPr id="7" name="Oval 6">
            <a:extLst>
              <a:ext uri="{FF2B5EF4-FFF2-40B4-BE49-F238E27FC236}">
                <a16:creationId xmlns:a16="http://schemas.microsoft.com/office/drawing/2014/main" id="{9FA81A9D-13CB-CC47-A061-5C8FD6858422}"/>
              </a:ext>
            </a:extLst>
          </p:cNvPr>
          <p:cNvSpPr/>
          <p:nvPr/>
        </p:nvSpPr>
        <p:spPr>
          <a:xfrm>
            <a:off x="9736548" y="5878313"/>
            <a:ext cx="515815" cy="51581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BE</a:t>
            </a:r>
          </a:p>
        </p:txBody>
      </p:sp>
      <p:sp>
        <p:nvSpPr>
          <p:cNvPr id="9" name="Oval 8">
            <a:extLst>
              <a:ext uri="{FF2B5EF4-FFF2-40B4-BE49-F238E27FC236}">
                <a16:creationId xmlns:a16="http://schemas.microsoft.com/office/drawing/2014/main" id="{69DD871B-542B-D64B-831E-CC99B51D7E83}"/>
              </a:ext>
            </a:extLst>
          </p:cNvPr>
          <p:cNvSpPr/>
          <p:nvPr/>
        </p:nvSpPr>
        <p:spPr>
          <a:xfrm>
            <a:off x="10358324" y="5878313"/>
            <a:ext cx="515815" cy="51581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TD</a:t>
            </a:r>
          </a:p>
        </p:txBody>
      </p:sp>
    </p:spTree>
    <p:extLst>
      <p:ext uri="{BB962C8B-B14F-4D97-AF65-F5344CB8AC3E}">
        <p14:creationId xmlns:p14="http://schemas.microsoft.com/office/powerpoint/2010/main" val="499866187"/>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A43A-0870-E847-BBC6-BD813BC77E51}"/>
              </a:ext>
            </a:extLst>
          </p:cNvPr>
          <p:cNvSpPr>
            <a:spLocks noGrp="1"/>
          </p:cNvSpPr>
          <p:nvPr>
            <p:ph type="title"/>
          </p:nvPr>
        </p:nvSpPr>
        <p:spPr/>
        <p:txBody>
          <a:bodyPr/>
          <a:lstStyle/>
          <a:p>
            <a:r>
              <a:rPr lang="en-US" dirty="0"/>
              <a:t>Managing transactional risk</a:t>
            </a:r>
          </a:p>
        </p:txBody>
      </p:sp>
      <p:sp>
        <p:nvSpPr>
          <p:cNvPr id="3" name="Rectangle 2">
            <a:extLst>
              <a:ext uri="{FF2B5EF4-FFF2-40B4-BE49-F238E27FC236}">
                <a16:creationId xmlns:a16="http://schemas.microsoft.com/office/drawing/2014/main" id="{90AFF120-49C0-4F4B-961C-3C78D4A729F0}"/>
              </a:ext>
            </a:extLst>
          </p:cNvPr>
          <p:cNvSpPr/>
          <p:nvPr/>
        </p:nvSpPr>
        <p:spPr>
          <a:xfrm>
            <a:off x="2434646" y="1405687"/>
            <a:ext cx="9185496" cy="18975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3F04100-0802-6749-9642-129A9E790456}"/>
              </a:ext>
            </a:extLst>
          </p:cNvPr>
          <p:cNvSpPr/>
          <p:nvPr/>
        </p:nvSpPr>
        <p:spPr>
          <a:xfrm>
            <a:off x="2434646" y="3510778"/>
            <a:ext cx="9185496" cy="18983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5D0863D-8850-CA44-A046-9CE1B1948BAC}"/>
              </a:ext>
            </a:extLst>
          </p:cNvPr>
          <p:cNvSpPr txBox="1"/>
          <p:nvPr/>
        </p:nvSpPr>
        <p:spPr>
          <a:xfrm>
            <a:off x="2475442" y="1477092"/>
            <a:ext cx="2082621" cy="400110"/>
          </a:xfrm>
          <a:prstGeom prst="rect">
            <a:avLst/>
          </a:prstGeom>
          <a:noFill/>
        </p:spPr>
        <p:txBody>
          <a:bodyPr wrap="none" rtlCol="0">
            <a:spAutoFit/>
          </a:bodyPr>
          <a:lstStyle/>
          <a:p>
            <a:r>
              <a:rPr lang="en-US" sz="2000" dirty="0"/>
              <a:t>Online real-time</a:t>
            </a:r>
          </a:p>
        </p:txBody>
      </p:sp>
      <p:sp>
        <p:nvSpPr>
          <p:cNvPr id="6" name="TextBox 5">
            <a:extLst>
              <a:ext uri="{FF2B5EF4-FFF2-40B4-BE49-F238E27FC236}">
                <a16:creationId xmlns:a16="http://schemas.microsoft.com/office/drawing/2014/main" id="{68B47B1E-8F5D-C447-AE86-6CA93C12B9CC}"/>
              </a:ext>
            </a:extLst>
          </p:cNvPr>
          <p:cNvSpPr txBox="1"/>
          <p:nvPr/>
        </p:nvSpPr>
        <p:spPr>
          <a:xfrm>
            <a:off x="2444288" y="3521185"/>
            <a:ext cx="1701107" cy="400110"/>
          </a:xfrm>
          <a:prstGeom prst="rect">
            <a:avLst/>
          </a:prstGeom>
          <a:noFill/>
        </p:spPr>
        <p:txBody>
          <a:bodyPr wrap="none" rtlCol="0">
            <a:spAutoFit/>
          </a:bodyPr>
          <a:lstStyle/>
          <a:p>
            <a:r>
              <a:rPr lang="en-US" sz="2000" dirty="0"/>
              <a:t>Offline batch</a:t>
            </a:r>
          </a:p>
        </p:txBody>
      </p:sp>
      <p:grpSp>
        <p:nvGrpSpPr>
          <p:cNvPr id="48" name="Group 47">
            <a:extLst>
              <a:ext uri="{FF2B5EF4-FFF2-40B4-BE49-F238E27FC236}">
                <a16:creationId xmlns:a16="http://schemas.microsoft.com/office/drawing/2014/main" id="{3D5B072E-17BE-2840-95F8-50A15C5BFFC1}"/>
              </a:ext>
            </a:extLst>
          </p:cNvPr>
          <p:cNvGrpSpPr/>
          <p:nvPr/>
        </p:nvGrpSpPr>
        <p:grpSpPr>
          <a:xfrm>
            <a:off x="664956" y="1739304"/>
            <a:ext cx="1606816" cy="548640"/>
            <a:chOff x="664956" y="1739304"/>
            <a:chExt cx="1606816" cy="548640"/>
          </a:xfrm>
        </p:grpSpPr>
        <p:sp>
          <p:nvSpPr>
            <p:cNvPr id="7" name="Right Arrow 6">
              <a:extLst>
                <a:ext uri="{FF2B5EF4-FFF2-40B4-BE49-F238E27FC236}">
                  <a16:creationId xmlns:a16="http://schemas.microsoft.com/office/drawing/2014/main" id="{441CF59E-BB1E-CE4F-BA64-A95C02CC9D80}"/>
                </a:ext>
              </a:extLst>
            </p:cNvPr>
            <p:cNvSpPr/>
            <p:nvPr/>
          </p:nvSpPr>
          <p:spPr>
            <a:xfrm>
              <a:off x="699004" y="1739304"/>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8" name="TextBox 7">
              <a:extLst>
                <a:ext uri="{FF2B5EF4-FFF2-40B4-BE49-F238E27FC236}">
                  <a16:creationId xmlns:a16="http://schemas.microsoft.com/office/drawing/2014/main" id="{174A4903-1DC0-CC4A-A342-B6A318091439}"/>
                </a:ext>
              </a:extLst>
            </p:cNvPr>
            <p:cNvSpPr txBox="1"/>
            <p:nvPr/>
          </p:nvSpPr>
          <p:spPr>
            <a:xfrm>
              <a:off x="664956" y="1859735"/>
              <a:ext cx="1564852" cy="307777"/>
            </a:xfrm>
            <a:prstGeom prst="rect">
              <a:avLst/>
            </a:prstGeom>
            <a:noFill/>
          </p:spPr>
          <p:txBody>
            <a:bodyPr wrap="none" rtlCol="0">
              <a:spAutoFit/>
            </a:bodyPr>
            <a:lstStyle/>
            <a:p>
              <a:r>
                <a:rPr lang="en-US" sz="1400" b="1" dirty="0">
                  <a:solidFill>
                    <a:schemeClr val="accent5"/>
                  </a:solidFill>
                </a:rPr>
                <a:t>Business events</a:t>
              </a:r>
            </a:p>
          </p:txBody>
        </p:sp>
      </p:grpSp>
      <p:grpSp>
        <p:nvGrpSpPr>
          <p:cNvPr id="46" name="Group 45">
            <a:extLst>
              <a:ext uri="{FF2B5EF4-FFF2-40B4-BE49-F238E27FC236}">
                <a16:creationId xmlns:a16="http://schemas.microsoft.com/office/drawing/2014/main" id="{334224CB-9FC9-A14E-8BB2-2E218A4F332C}"/>
              </a:ext>
            </a:extLst>
          </p:cNvPr>
          <p:cNvGrpSpPr/>
          <p:nvPr/>
        </p:nvGrpSpPr>
        <p:grpSpPr>
          <a:xfrm>
            <a:off x="643974" y="4838205"/>
            <a:ext cx="1606816" cy="548640"/>
            <a:chOff x="664956" y="4781933"/>
            <a:chExt cx="1606816" cy="548640"/>
          </a:xfrm>
        </p:grpSpPr>
        <p:sp>
          <p:nvSpPr>
            <p:cNvPr id="35" name="Right Arrow 34">
              <a:extLst>
                <a:ext uri="{FF2B5EF4-FFF2-40B4-BE49-F238E27FC236}">
                  <a16:creationId xmlns:a16="http://schemas.microsoft.com/office/drawing/2014/main" id="{FCF71676-0216-8045-B470-CD4922320C10}"/>
                </a:ext>
              </a:extLst>
            </p:cNvPr>
            <p:cNvSpPr/>
            <p:nvPr/>
          </p:nvSpPr>
          <p:spPr>
            <a:xfrm>
              <a:off x="699004" y="4781933"/>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2" name="Rectangle 11">
              <a:extLst>
                <a:ext uri="{FF2B5EF4-FFF2-40B4-BE49-F238E27FC236}">
                  <a16:creationId xmlns:a16="http://schemas.microsoft.com/office/drawing/2014/main" id="{509D7A99-56F4-A24F-9082-5C91D32B5680}"/>
                </a:ext>
              </a:extLst>
            </p:cNvPr>
            <p:cNvSpPr/>
            <p:nvPr/>
          </p:nvSpPr>
          <p:spPr>
            <a:xfrm>
              <a:off x="664956" y="4900939"/>
              <a:ext cx="1593706" cy="307777"/>
            </a:xfrm>
            <a:prstGeom prst="rect">
              <a:avLst/>
            </a:prstGeom>
          </p:spPr>
          <p:txBody>
            <a:bodyPr wrap="none">
              <a:spAutoFit/>
            </a:bodyPr>
            <a:lstStyle/>
            <a:p>
              <a:r>
                <a:rPr lang="en-US" sz="1400" b="1" dirty="0">
                  <a:solidFill>
                    <a:schemeClr val="accent4"/>
                  </a:solidFill>
                </a:rPr>
                <a:t>Third-party data</a:t>
              </a:r>
              <a:endParaRPr lang="en-US" sz="1400" dirty="0">
                <a:solidFill>
                  <a:schemeClr val="accent4"/>
                </a:solidFill>
              </a:endParaRPr>
            </a:p>
          </p:txBody>
        </p:sp>
      </p:grpSp>
      <p:grpSp>
        <p:nvGrpSpPr>
          <p:cNvPr id="45" name="Group 44">
            <a:extLst>
              <a:ext uri="{FF2B5EF4-FFF2-40B4-BE49-F238E27FC236}">
                <a16:creationId xmlns:a16="http://schemas.microsoft.com/office/drawing/2014/main" id="{36F1E5F3-AF8C-5747-A9E9-5F1F9F5810C4}"/>
              </a:ext>
            </a:extLst>
          </p:cNvPr>
          <p:cNvGrpSpPr/>
          <p:nvPr/>
        </p:nvGrpSpPr>
        <p:grpSpPr>
          <a:xfrm>
            <a:off x="664956" y="3524018"/>
            <a:ext cx="1606816" cy="548640"/>
            <a:chOff x="664956" y="3707086"/>
            <a:chExt cx="1606816" cy="548640"/>
          </a:xfrm>
        </p:grpSpPr>
        <p:sp>
          <p:nvSpPr>
            <p:cNvPr id="33" name="Right Arrow 32">
              <a:extLst>
                <a:ext uri="{FF2B5EF4-FFF2-40B4-BE49-F238E27FC236}">
                  <a16:creationId xmlns:a16="http://schemas.microsoft.com/office/drawing/2014/main" id="{88477E30-575E-8E47-86BA-2CE54146B5FE}"/>
                </a:ext>
              </a:extLst>
            </p:cNvPr>
            <p:cNvSpPr/>
            <p:nvPr/>
          </p:nvSpPr>
          <p:spPr>
            <a:xfrm>
              <a:off x="699004" y="3707086"/>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a:extLst>
                <a:ext uri="{FF2B5EF4-FFF2-40B4-BE49-F238E27FC236}">
                  <a16:creationId xmlns:a16="http://schemas.microsoft.com/office/drawing/2014/main" id="{283B9A1E-ADD9-6049-B13C-A80280D9D73A}"/>
                </a:ext>
              </a:extLst>
            </p:cNvPr>
            <p:cNvSpPr txBox="1"/>
            <p:nvPr/>
          </p:nvSpPr>
          <p:spPr>
            <a:xfrm>
              <a:off x="664956" y="3827517"/>
              <a:ext cx="1564852" cy="307777"/>
            </a:xfrm>
            <a:prstGeom prst="rect">
              <a:avLst/>
            </a:prstGeom>
            <a:noFill/>
          </p:spPr>
          <p:txBody>
            <a:bodyPr wrap="none" rtlCol="0">
              <a:spAutoFit/>
            </a:bodyPr>
            <a:lstStyle/>
            <a:p>
              <a:r>
                <a:rPr lang="en-US" sz="1400" b="1" dirty="0">
                  <a:solidFill>
                    <a:schemeClr val="accent5"/>
                  </a:solidFill>
                </a:rPr>
                <a:t>Business events</a:t>
              </a:r>
            </a:p>
          </p:txBody>
        </p:sp>
      </p:grpSp>
      <p:sp>
        <p:nvSpPr>
          <p:cNvPr id="17" name="Rectangle 16">
            <a:extLst>
              <a:ext uri="{FF2B5EF4-FFF2-40B4-BE49-F238E27FC236}">
                <a16:creationId xmlns:a16="http://schemas.microsoft.com/office/drawing/2014/main" id="{DFB3AF4E-1DEE-9B4B-BAAB-77F6316659BE}"/>
              </a:ext>
            </a:extLst>
          </p:cNvPr>
          <p:cNvSpPr/>
          <p:nvPr/>
        </p:nvSpPr>
        <p:spPr>
          <a:xfrm>
            <a:off x="5403184"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Train</a:t>
            </a:r>
          </a:p>
        </p:txBody>
      </p:sp>
      <p:sp>
        <p:nvSpPr>
          <p:cNvPr id="18" name="Can 17">
            <a:extLst>
              <a:ext uri="{FF2B5EF4-FFF2-40B4-BE49-F238E27FC236}">
                <a16:creationId xmlns:a16="http://schemas.microsoft.com/office/drawing/2014/main" id="{094296BB-B8ED-294F-90D8-50127D15E1CD}"/>
              </a:ext>
            </a:extLst>
          </p:cNvPr>
          <p:cNvSpPr/>
          <p:nvPr/>
        </p:nvSpPr>
        <p:spPr>
          <a:xfrm>
            <a:off x="5315678" y="4753172"/>
            <a:ext cx="1537467" cy="511816"/>
          </a:xfrm>
          <a:prstGeom prst="ca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lake</a:t>
            </a:r>
          </a:p>
        </p:txBody>
      </p:sp>
      <p:sp>
        <p:nvSpPr>
          <p:cNvPr id="19" name="Rectangle 18">
            <a:extLst>
              <a:ext uri="{FF2B5EF4-FFF2-40B4-BE49-F238E27FC236}">
                <a16:creationId xmlns:a16="http://schemas.microsoft.com/office/drawing/2014/main" id="{F97EEF63-95FF-5E46-B412-5F8982C06359}"/>
              </a:ext>
            </a:extLst>
          </p:cNvPr>
          <p:cNvSpPr/>
          <p:nvPr/>
        </p:nvSpPr>
        <p:spPr>
          <a:xfrm>
            <a:off x="3192288"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Develop</a:t>
            </a:r>
          </a:p>
        </p:txBody>
      </p:sp>
      <p:sp>
        <p:nvSpPr>
          <p:cNvPr id="21" name="Rectangle 20">
            <a:extLst>
              <a:ext uri="{FF2B5EF4-FFF2-40B4-BE49-F238E27FC236}">
                <a16:creationId xmlns:a16="http://schemas.microsoft.com/office/drawing/2014/main" id="{DCC6007D-AD78-A94E-99DA-60A7A1DD1511}"/>
              </a:ext>
            </a:extLst>
          </p:cNvPr>
          <p:cNvSpPr/>
          <p:nvPr/>
        </p:nvSpPr>
        <p:spPr>
          <a:xfrm>
            <a:off x="7401187"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Score</a:t>
            </a:r>
          </a:p>
        </p:txBody>
      </p:sp>
      <p:sp>
        <p:nvSpPr>
          <p:cNvPr id="23" name="Rectangle 22">
            <a:extLst>
              <a:ext uri="{FF2B5EF4-FFF2-40B4-BE49-F238E27FC236}">
                <a16:creationId xmlns:a16="http://schemas.microsoft.com/office/drawing/2014/main" id="{8D1CE5A1-5A7F-3E42-96E0-0AC96C3BED5B}"/>
              </a:ext>
            </a:extLst>
          </p:cNvPr>
          <p:cNvSpPr/>
          <p:nvPr/>
        </p:nvSpPr>
        <p:spPr>
          <a:xfrm>
            <a:off x="5339352"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Features</a:t>
            </a:r>
          </a:p>
        </p:txBody>
      </p:sp>
      <p:cxnSp>
        <p:nvCxnSpPr>
          <p:cNvPr id="24" name="Straight Arrow Connector 23">
            <a:extLst>
              <a:ext uri="{FF2B5EF4-FFF2-40B4-BE49-F238E27FC236}">
                <a16:creationId xmlns:a16="http://schemas.microsoft.com/office/drawing/2014/main" id="{E65C1947-2715-9246-A595-73C304349B2A}"/>
              </a:ext>
            </a:extLst>
          </p:cNvPr>
          <p:cNvCxnSpPr>
            <a:cxnSpLocks/>
          </p:cNvCxnSpPr>
          <p:nvPr/>
        </p:nvCxnSpPr>
        <p:spPr>
          <a:xfrm flipV="1">
            <a:off x="6086631" y="2590800"/>
            <a:ext cx="1" cy="1316541"/>
          </a:xfrm>
          <a:prstGeom prst="straightConnector1">
            <a:avLst/>
          </a:prstGeom>
          <a:ln w="38100">
            <a:solidFill>
              <a:schemeClr val="bg1">
                <a:lumMod val="85000"/>
              </a:schemeClr>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E8996C5B-E881-9E41-A785-16AC39F9102A}"/>
              </a:ext>
            </a:extLst>
          </p:cNvPr>
          <p:cNvCxnSpPr>
            <a:cxnSpLocks/>
          </p:cNvCxnSpPr>
          <p:nvPr/>
        </p:nvCxnSpPr>
        <p:spPr>
          <a:xfrm>
            <a:off x="3931920" y="4464773"/>
            <a:ext cx="1317413" cy="544307"/>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69F6DBB-2AB8-2446-A12E-4CBD15D3A666}"/>
              </a:ext>
            </a:extLst>
          </p:cNvPr>
          <p:cNvCxnSpPr/>
          <p:nvPr/>
        </p:nvCxnSpPr>
        <p:spPr>
          <a:xfrm flipH="1">
            <a:off x="6084412" y="4424691"/>
            <a:ext cx="3" cy="292581"/>
          </a:xfrm>
          <a:prstGeom prst="straightConnector1">
            <a:avLst/>
          </a:prstGeom>
          <a:ln w="28575">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9" name="Right Arrow 28">
            <a:extLst>
              <a:ext uri="{FF2B5EF4-FFF2-40B4-BE49-F238E27FC236}">
                <a16:creationId xmlns:a16="http://schemas.microsoft.com/office/drawing/2014/main" id="{BAE2244E-EEB1-7A4B-B62F-BAFD61773A10}"/>
              </a:ext>
            </a:extLst>
          </p:cNvPr>
          <p:cNvSpPr/>
          <p:nvPr/>
        </p:nvSpPr>
        <p:spPr>
          <a:xfrm>
            <a:off x="4627585" y="4056789"/>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a:extLst>
              <a:ext uri="{FF2B5EF4-FFF2-40B4-BE49-F238E27FC236}">
                <a16:creationId xmlns:a16="http://schemas.microsoft.com/office/drawing/2014/main" id="{FBB4A6C7-0DB7-394F-9CD1-56281A5C0732}"/>
              </a:ext>
            </a:extLst>
          </p:cNvPr>
          <p:cNvSpPr/>
          <p:nvPr/>
        </p:nvSpPr>
        <p:spPr>
          <a:xfrm rot="18795401">
            <a:off x="6550605" y="3089692"/>
            <a:ext cx="1734795"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D3237C9-EE77-1B42-8367-84F5FEC5CDDA}"/>
              </a:ext>
            </a:extLst>
          </p:cNvPr>
          <p:cNvSpPr/>
          <p:nvPr/>
        </p:nvSpPr>
        <p:spPr>
          <a:xfrm>
            <a:off x="3822296" y="5865543"/>
            <a:ext cx="4597734" cy="461665"/>
          </a:xfrm>
          <a:prstGeom prst="rect">
            <a:avLst/>
          </a:prstGeom>
        </p:spPr>
        <p:txBody>
          <a:bodyPr wrap="none">
            <a:spAutoFit/>
          </a:bodyPr>
          <a:lstStyle/>
          <a:p>
            <a:pPr algn="ctr"/>
            <a:r>
              <a:rPr lang="en-US" sz="2400" dirty="0">
                <a:solidFill>
                  <a:srgbClr val="0B61B8"/>
                </a:solidFill>
              </a:rPr>
              <a:t>Batch training, run-time scoring</a:t>
            </a:r>
          </a:p>
        </p:txBody>
      </p:sp>
    </p:spTree>
    <p:extLst>
      <p:ext uri="{BB962C8B-B14F-4D97-AF65-F5344CB8AC3E}">
        <p14:creationId xmlns:p14="http://schemas.microsoft.com/office/powerpoint/2010/main" val="212088054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F31D-CF27-7149-A1EF-05A892F87EAD}"/>
              </a:ext>
            </a:extLst>
          </p:cNvPr>
          <p:cNvSpPr>
            <a:spLocks noGrp="1"/>
          </p:cNvSpPr>
          <p:nvPr>
            <p:ph type="title"/>
          </p:nvPr>
        </p:nvSpPr>
        <p:spPr/>
        <p:txBody>
          <a:bodyPr/>
          <a:lstStyle/>
          <a:p>
            <a:r>
              <a:rPr lang="en-US" dirty="0"/>
              <a:t>Use case 2: Automating financial transaction categorization</a:t>
            </a:r>
            <a:br>
              <a:rPr lang="en-US" dirty="0"/>
            </a:br>
            <a:r>
              <a:rPr lang="en-US" dirty="0"/>
              <a:t>(QuickBooks Online)</a:t>
            </a:r>
          </a:p>
        </p:txBody>
      </p:sp>
      <p:sp>
        <p:nvSpPr>
          <p:cNvPr id="3" name="TextBox 2">
            <a:extLst>
              <a:ext uri="{FF2B5EF4-FFF2-40B4-BE49-F238E27FC236}">
                <a16:creationId xmlns:a16="http://schemas.microsoft.com/office/drawing/2014/main" id="{A07B9528-2B02-164A-8155-92921DB91ABB}"/>
              </a:ext>
            </a:extLst>
          </p:cNvPr>
          <p:cNvSpPr txBox="1"/>
          <p:nvPr/>
        </p:nvSpPr>
        <p:spPr>
          <a:xfrm>
            <a:off x="604911" y="1477108"/>
            <a:ext cx="11001681" cy="4216539"/>
          </a:xfrm>
          <a:prstGeom prst="rect">
            <a:avLst/>
          </a:prstGeom>
          <a:noFill/>
        </p:spPr>
        <p:txBody>
          <a:bodyPr wrap="square" rtlCol="0">
            <a:spAutoFit/>
          </a:bodyPr>
          <a:lstStyle/>
          <a:p>
            <a:r>
              <a:rPr lang="en-US" sz="2400" b="1" dirty="0"/>
              <a:t>Description:</a:t>
            </a:r>
            <a:r>
              <a:rPr lang="en-US" sz="2400" dirty="0"/>
              <a:t> Small businesses and the self-employed have to categorize financial transactions to an account.</a:t>
            </a:r>
          </a:p>
          <a:p>
            <a:endParaRPr lang="en-US" sz="2400" dirty="0"/>
          </a:p>
          <a:p>
            <a:r>
              <a:rPr lang="en-US" sz="2400" b="1" dirty="0"/>
              <a:t>Model basics:</a:t>
            </a:r>
          </a:p>
          <a:p>
            <a:pPr marL="1660525"/>
            <a:r>
              <a:rPr lang="en-US" sz="2400" b="1" dirty="0"/>
              <a:t>Features: </a:t>
            </a:r>
            <a:r>
              <a:rPr lang="en-US" sz="2400" dirty="0"/>
              <a:t>235 distinct features including amount, merchant, institution type</a:t>
            </a:r>
          </a:p>
          <a:p>
            <a:pPr marL="1660525"/>
            <a:r>
              <a:rPr lang="en-US" sz="2400" b="1" dirty="0"/>
              <a:t>Training:</a:t>
            </a:r>
            <a:r>
              <a:rPr lang="en-US" sz="2400" dirty="0"/>
              <a:t> Batch against business event &amp; third-party data</a:t>
            </a:r>
          </a:p>
          <a:p>
            <a:pPr marL="1660525"/>
            <a:r>
              <a:rPr lang="en-US" sz="2400" b="1" dirty="0"/>
              <a:t>Scoring:</a:t>
            </a:r>
            <a:r>
              <a:rPr lang="en-US" sz="2400" dirty="0"/>
              <a:t> Real-time scoring against business event data</a:t>
            </a:r>
          </a:p>
          <a:p>
            <a:endParaRPr lang="en-US" sz="2400" dirty="0"/>
          </a:p>
          <a:p>
            <a:r>
              <a:rPr lang="en-US" sz="2400" b="1" dirty="0"/>
              <a:t>Benefit: </a:t>
            </a:r>
            <a:r>
              <a:rPr lang="en-US" sz="2400" dirty="0"/>
              <a:t>Categorizing transactions can take time, is tedious and can be error-prone. Using ML to automate, we’ve gotten to a 70-80% success rate.</a:t>
            </a:r>
          </a:p>
        </p:txBody>
      </p:sp>
      <p:sp>
        <p:nvSpPr>
          <p:cNvPr id="6" name="Oval 5">
            <a:extLst>
              <a:ext uri="{FF2B5EF4-FFF2-40B4-BE49-F238E27FC236}">
                <a16:creationId xmlns:a16="http://schemas.microsoft.com/office/drawing/2014/main" id="{A62F2661-0B80-C74D-BF25-8FEDA5896D33}"/>
              </a:ext>
            </a:extLst>
          </p:cNvPr>
          <p:cNvSpPr/>
          <p:nvPr/>
        </p:nvSpPr>
        <p:spPr>
          <a:xfrm>
            <a:off x="9736548" y="5878313"/>
            <a:ext cx="515815" cy="51581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BE</a:t>
            </a:r>
          </a:p>
        </p:txBody>
      </p:sp>
      <p:sp>
        <p:nvSpPr>
          <p:cNvPr id="7" name="Oval 6">
            <a:extLst>
              <a:ext uri="{FF2B5EF4-FFF2-40B4-BE49-F238E27FC236}">
                <a16:creationId xmlns:a16="http://schemas.microsoft.com/office/drawing/2014/main" id="{48221F91-FF9D-6943-BA3E-D88B9B882A84}"/>
              </a:ext>
            </a:extLst>
          </p:cNvPr>
          <p:cNvSpPr/>
          <p:nvPr/>
        </p:nvSpPr>
        <p:spPr>
          <a:xfrm>
            <a:off x="10358324" y="5878313"/>
            <a:ext cx="515815" cy="51581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TD</a:t>
            </a:r>
          </a:p>
        </p:txBody>
      </p:sp>
      <p:pic>
        <p:nvPicPr>
          <p:cNvPr id="8" name="Picture 7">
            <a:extLst>
              <a:ext uri="{FF2B5EF4-FFF2-40B4-BE49-F238E27FC236}">
                <a16:creationId xmlns:a16="http://schemas.microsoft.com/office/drawing/2014/main" id="{FBCC0869-1D82-D145-B6DB-9B9F77077611}"/>
              </a:ext>
            </a:extLst>
          </p:cNvPr>
          <p:cNvPicPr>
            <a:picLocks noChangeAspect="1"/>
          </p:cNvPicPr>
          <p:nvPr/>
        </p:nvPicPr>
        <p:blipFill>
          <a:blip r:embed="rId3"/>
          <a:stretch>
            <a:fillRect/>
          </a:stretch>
        </p:blipFill>
        <p:spPr>
          <a:xfrm>
            <a:off x="8368680" y="5746446"/>
            <a:ext cx="779547" cy="779547"/>
          </a:xfrm>
          <a:prstGeom prst="rect">
            <a:avLst/>
          </a:prstGeom>
        </p:spPr>
      </p:pic>
      <p:pic>
        <p:nvPicPr>
          <p:cNvPr id="10" name="Picture 9">
            <a:extLst>
              <a:ext uri="{FF2B5EF4-FFF2-40B4-BE49-F238E27FC236}">
                <a16:creationId xmlns:a16="http://schemas.microsoft.com/office/drawing/2014/main" id="{C2DC7D8F-E5FE-464D-808D-254FC70FC4F1}"/>
              </a:ext>
            </a:extLst>
          </p:cNvPr>
          <p:cNvPicPr>
            <a:picLocks noChangeAspect="1"/>
          </p:cNvPicPr>
          <p:nvPr/>
        </p:nvPicPr>
        <p:blipFill>
          <a:blip r:embed="rId4"/>
          <a:stretch>
            <a:fillRect/>
          </a:stretch>
        </p:blipFill>
        <p:spPr>
          <a:xfrm>
            <a:off x="808477" y="3080410"/>
            <a:ext cx="1322778" cy="1322778"/>
          </a:xfrm>
          <a:prstGeom prst="rect">
            <a:avLst/>
          </a:prstGeom>
        </p:spPr>
      </p:pic>
    </p:spTree>
    <p:extLst>
      <p:ext uri="{BB962C8B-B14F-4D97-AF65-F5344CB8AC3E}">
        <p14:creationId xmlns:p14="http://schemas.microsoft.com/office/powerpoint/2010/main" val="34435922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A43A-0870-E847-BBC6-BD813BC77E51}"/>
              </a:ext>
            </a:extLst>
          </p:cNvPr>
          <p:cNvSpPr>
            <a:spLocks noGrp="1"/>
          </p:cNvSpPr>
          <p:nvPr>
            <p:ph type="title"/>
          </p:nvPr>
        </p:nvSpPr>
        <p:spPr/>
        <p:txBody>
          <a:bodyPr/>
          <a:lstStyle/>
          <a:p>
            <a:r>
              <a:rPr lang="en-US" dirty="0"/>
              <a:t>Automating financial transaction categorization: run-time</a:t>
            </a:r>
          </a:p>
        </p:txBody>
      </p:sp>
      <p:sp>
        <p:nvSpPr>
          <p:cNvPr id="3" name="Rectangle 2">
            <a:extLst>
              <a:ext uri="{FF2B5EF4-FFF2-40B4-BE49-F238E27FC236}">
                <a16:creationId xmlns:a16="http://schemas.microsoft.com/office/drawing/2014/main" id="{90AFF120-49C0-4F4B-961C-3C78D4A729F0}"/>
              </a:ext>
            </a:extLst>
          </p:cNvPr>
          <p:cNvSpPr/>
          <p:nvPr/>
        </p:nvSpPr>
        <p:spPr>
          <a:xfrm>
            <a:off x="2434646" y="1405687"/>
            <a:ext cx="9185496" cy="18975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3F04100-0802-6749-9642-129A9E790456}"/>
              </a:ext>
            </a:extLst>
          </p:cNvPr>
          <p:cNvSpPr/>
          <p:nvPr/>
        </p:nvSpPr>
        <p:spPr>
          <a:xfrm>
            <a:off x="2434646" y="3510778"/>
            <a:ext cx="9185496" cy="18983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5D0863D-8850-CA44-A046-9CE1B1948BAC}"/>
              </a:ext>
            </a:extLst>
          </p:cNvPr>
          <p:cNvSpPr txBox="1"/>
          <p:nvPr/>
        </p:nvSpPr>
        <p:spPr>
          <a:xfrm>
            <a:off x="2475442" y="1477092"/>
            <a:ext cx="2082621" cy="400110"/>
          </a:xfrm>
          <a:prstGeom prst="rect">
            <a:avLst/>
          </a:prstGeom>
          <a:noFill/>
        </p:spPr>
        <p:txBody>
          <a:bodyPr wrap="none" rtlCol="0">
            <a:spAutoFit/>
          </a:bodyPr>
          <a:lstStyle/>
          <a:p>
            <a:r>
              <a:rPr lang="en-US" sz="2000" dirty="0"/>
              <a:t>Online real-time</a:t>
            </a:r>
          </a:p>
        </p:txBody>
      </p:sp>
      <p:sp>
        <p:nvSpPr>
          <p:cNvPr id="6" name="TextBox 5">
            <a:extLst>
              <a:ext uri="{FF2B5EF4-FFF2-40B4-BE49-F238E27FC236}">
                <a16:creationId xmlns:a16="http://schemas.microsoft.com/office/drawing/2014/main" id="{68B47B1E-8F5D-C447-AE86-6CA93C12B9CC}"/>
              </a:ext>
            </a:extLst>
          </p:cNvPr>
          <p:cNvSpPr txBox="1"/>
          <p:nvPr/>
        </p:nvSpPr>
        <p:spPr>
          <a:xfrm>
            <a:off x="2444288" y="3521185"/>
            <a:ext cx="1701107" cy="400110"/>
          </a:xfrm>
          <a:prstGeom prst="rect">
            <a:avLst/>
          </a:prstGeom>
          <a:noFill/>
        </p:spPr>
        <p:txBody>
          <a:bodyPr wrap="none" rtlCol="0">
            <a:spAutoFit/>
          </a:bodyPr>
          <a:lstStyle/>
          <a:p>
            <a:r>
              <a:rPr lang="en-US" sz="2000" dirty="0"/>
              <a:t>Offline batch</a:t>
            </a:r>
          </a:p>
        </p:txBody>
      </p:sp>
      <p:grpSp>
        <p:nvGrpSpPr>
          <p:cNvPr id="48" name="Group 47">
            <a:extLst>
              <a:ext uri="{FF2B5EF4-FFF2-40B4-BE49-F238E27FC236}">
                <a16:creationId xmlns:a16="http://schemas.microsoft.com/office/drawing/2014/main" id="{3D5B072E-17BE-2840-95F8-50A15C5BFFC1}"/>
              </a:ext>
            </a:extLst>
          </p:cNvPr>
          <p:cNvGrpSpPr/>
          <p:nvPr/>
        </p:nvGrpSpPr>
        <p:grpSpPr>
          <a:xfrm>
            <a:off x="664956" y="1739304"/>
            <a:ext cx="1606816" cy="548640"/>
            <a:chOff x="664956" y="1739304"/>
            <a:chExt cx="1606816" cy="548640"/>
          </a:xfrm>
        </p:grpSpPr>
        <p:sp>
          <p:nvSpPr>
            <p:cNvPr id="7" name="Right Arrow 6">
              <a:extLst>
                <a:ext uri="{FF2B5EF4-FFF2-40B4-BE49-F238E27FC236}">
                  <a16:creationId xmlns:a16="http://schemas.microsoft.com/office/drawing/2014/main" id="{441CF59E-BB1E-CE4F-BA64-A95C02CC9D80}"/>
                </a:ext>
              </a:extLst>
            </p:cNvPr>
            <p:cNvSpPr/>
            <p:nvPr/>
          </p:nvSpPr>
          <p:spPr>
            <a:xfrm>
              <a:off x="699004" y="1739304"/>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8" name="TextBox 7">
              <a:extLst>
                <a:ext uri="{FF2B5EF4-FFF2-40B4-BE49-F238E27FC236}">
                  <a16:creationId xmlns:a16="http://schemas.microsoft.com/office/drawing/2014/main" id="{174A4903-1DC0-CC4A-A342-B6A318091439}"/>
                </a:ext>
              </a:extLst>
            </p:cNvPr>
            <p:cNvSpPr txBox="1"/>
            <p:nvPr/>
          </p:nvSpPr>
          <p:spPr>
            <a:xfrm>
              <a:off x="664956" y="1859735"/>
              <a:ext cx="1564852" cy="307777"/>
            </a:xfrm>
            <a:prstGeom prst="rect">
              <a:avLst/>
            </a:prstGeom>
            <a:noFill/>
          </p:spPr>
          <p:txBody>
            <a:bodyPr wrap="none" rtlCol="0">
              <a:spAutoFit/>
            </a:bodyPr>
            <a:lstStyle/>
            <a:p>
              <a:r>
                <a:rPr lang="en-US" sz="1400" b="1" dirty="0">
                  <a:solidFill>
                    <a:schemeClr val="accent5"/>
                  </a:solidFill>
                </a:rPr>
                <a:t>Business events</a:t>
              </a:r>
            </a:p>
          </p:txBody>
        </p:sp>
      </p:grpSp>
      <p:grpSp>
        <p:nvGrpSpPr>
          <p:cNvPr id="46" name="Group 45">
            <a:extLst>
              <a:ext uri="{FF2B5EF4-FFF2-40B4-BE49-F238E27FC236}">
                <a16:creationId xmlns:a16="http://schemas.microsoft.com/office/drawing/2014/main" id="{334224CB-9FC9-A14E-8BB2-2E218A4F332C}"/>
              </a:ext>
            </a:extLst>
          </p:cNvPr>
          <p:cNvGrpSpPr/>
          <p:nvPr/>
        </p:nvGrpSpPr>
        <p:grpSpPr>
          <a:xfrm>
            <a:off x="643974" y="4838205"/>
            <a:ext cx="1606816" cy="548640"/>
            <a:chOff x="664956" y="4781933"/>
            <a:chExt cx="1606816" cy="548640"/>
          </a:xfrm>
        </p:grpSpPr>
        <p:sp>
          <p:nvSpPr>
            <p:cNvPr id="35" name="Right Arrow 34">
              <a:extLst>
                <a:ext uri="{FF2B5EF4-FFF2-40B4-BE49-F238E27FC236}">
                  <a16:creationId xmlns:a16="http://schemas.microsoft.com/office/drawing/2014/main" id="{FCF71676-0216-8045-B470-CD4922320C10}"/>
                </a:ext>
              </a:extLst>
            </p:cNvPr>
            <p:cNvSpPr/>
            <p:nvPr/>
          </p:nvSpPr>
          <p:spPr>
            <a:xfrm>
              <a:off x="699004" y="4781933"/>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2" name="Rectangle 11">
              <a:extLst>
                <a:ext uri="{FF2B5EF4-FFF2-40B4-BE49-F238E27FC236}">
                  <a16:creationId xmlns:a16="http://schemas.microsoft.com/office/drawing/2014/main" id="{509D7A99-56F4-A24F-9082-5C91D32B5680}"/>
                </a:ext>
              </a:extLst>
            </p:cNvPr>
            <p:cNvSpPr/>
            <p:nvPr/>
          </p:nvSpPr>
          <p:spPr>
            <a:xfrm>
              <a:off x="664956" y="4900939"/>
              <a:ext cx="1593706" cy="307777"/>
            </a:xfrm>
            <a:prstGeom prst="rect">
              <a:avLst/>
            </a:prstGeom>
          </p:spPr>
          <p:txBody>
            <a:bodyPr wrap="none">
              <a:spAutoFit/>
            </a:bodyPr>
            <a:lstStyle/>
            <a:p>
              <a:r>
                <a:rPr lang="en-US" sz="1400" b="1" dirty="0">
                  <a:solidFill>
                    <a:schemeClr val="accent4"/>
                  </a:solidFill>
                </a:rPr>
                <a:t>Third-party data</a:t>
              </a:r>
              <a:endParaRPr lang="en-US" sz="1400" dirty="0">
                <a:solidFill>
                  <a:schemeClr val="accent4"/>
                </a:solidFill>
              </a:endParaRPr>
            </a:p>
          </p:txBody>
        </p:sp>
      </p:grpSp>
      <p:grpSp>
        <p:nvGrpSpPr>
          <p:cNvPr id="45" name="Group 44">
            <a:extLst>
              <a:ext uri="{FF2B5EF4-FFF2-40B4-BE49-F238E27FC236}">
                <a16:creationId xmlns:a16="http://schemas.microsoft.com/office/drawing/2014/main" id="{36F1E5F3-AF8C-5747-A9E9-5F1F9F5810C4}"/>
              </a:ext>
            </a:extLst>
          </p:cNvPr>
          <p:cNvGrpSpPr/>
          <p:nvPr/>
        </p:nvGrpSpPr>
        <p:grpSpPr>
          <a:xfrm>
            <a:off x="664956" y="3524018"/>
            <a:ext cx="1606816" cy="548640"/>
            <a:chOff x="664956" y="3707086"/>
            <a:chExt cx="1606816" cy="548640"/>
          </a:xfrm>
        </p:grpSpPr>
        <p:sp>
          <p:nvSpPr>
            <p:cNvPr id="33" name="Right Arrow 32">
              <a:extLst>
                <a:ext uri="{FF2B5EF4-FFF2-40B4-BE49-F238E27FC236}">
                  <a16:creationId xmlns:a16="http://schemas.microsoft.com/office/drawing/2014/main" id="{88477E30-575E-8E47-86BA-2CE54146B5FE}"/>
                </a:ext>
              </a:extLst>
            </p:cNvPr>
            <p:cNvSpPr/>
            <p:nvPr/>
          </p:nvSpPr>
          <p:spPr>
            <a:xfrm>
              <a:off x="699004" y="3707086"/>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a:extLst>
                <a:ext uri="{FF2B5EF4-FFF2-40B4-BE49-F238E27FC236}">
                  <a16:creationId xmlns:a16="http://schemas.microsoft.com/office/drawing/2014/main" id="{283B9A1E-ADD9-6049-B13C-A80280D9D73A}"/>
                </a:ext>
              </a:extLst>
            </p:cNvPr>
            <p:cNvSpPr txBox="1"/>
            <p:nvPr/>
          </p:nvSpPr>
          <p:spPr>
            <a:xfrm>
              <a:off x="664956" y="3827517"/>
              <a:ext cx="1564852" cy="307777"/>
            </a:xfrm>
            <a:prstGeom prst="rect">
              <a:avLst/>
            </a:prstGeom>
            <a:noFill/>
          </p:spPr>
          <p:txBody>
            <a:bodyPr wrap="none" rtlCol="0">
              <a:spAutoFit/>
            </a:bodyPr>
            <a:lstStyle/>
            <a:p>
              <a:r>
                <a:rPr lang="en-US" sz="1400" b="1" dirty="0">
                  <a:solidFill>
                    <a:schemeClr val="accent5"/>
                  </a:solidFill>
                </a:rPr>
                <a:t>Business events</a:t>
              </a:r>
            </a:p>
          </p:txBody>
        </p:sp>
      </p:grpSp>
      <p:sp>
        <p:nvSpPr>
          <p:cNvPr id="17" name="Rectangle 16">
            <a:extLst>
              <a:ext uri="{FF2B5EF4-FFF2-40B4-BE49-F238E27FC236}">
                <a16:creationId xmlns:a16="http://schemas.microsoft.com/office/drawing/2014/main" id="{DFB3AF4E-1DEE-9B4B-BAAB-77F6316659BE}"/>
              </a:ext>
            </a:extLst>
          </p:cNvPr>
          <p:cNvSpPr/>
          <p:nvPr/>
        </p:nvSpPr>
        <p:spPr>
          <a:xfrm>
            <a:off x="5403184"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Train</a:t>
            </a:r>
          </a:p>
        </p:txBody>
      </p:sp>
      <p:sp>
        <p:nvSpPr>
          <p:cNvPr id="18" name="Can 17">
            <a:extLst>
              <a:ext uri="{FF2B5EF4-FFF2-40B4-BE49-F238E27FC236}">
                <a16:creationId xmlns:a16="http://schemas.microsoft.com/office/drawing/2014/main" id="{094296BB-B8ED-294F-90D8-50127D15E1CD}"/>
              </a:ext>
            </a:extLst>
          </p:cNvPr>
          <p:cNvSpPr/>
          <p:nvPr/>
        </p:nvSpPr>
        <p:spPr>
          <a:xfrm>
            <a:off x="5315678" y="4753172"/>
            <a:ext cx="1537467" cy="511816"/>
          </a:xfrm>
          <a:prstGeom prst="ca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lake</a:t>
            </a:r>
          </a:p>
        </p:txBody>
      </p:sp>
      <p:sp>
        <p:nvSpPr>
          <p:cNvPr id="19" name="Rectangle 18">
            <a:extLst>
              <a:ext uri="{FF2B5EF4-FFF2-40B4-BE49-F238E27FC236}">
                <a16:creationId xmlns:a16="http://schemas.microsoft.com/office/drawing/2014/main" id="{F97EEF63-95FF-5E46-B412-5F8982C06359}"/>
              </a:ext>
            </a:extLst>
          </p:cNvPr>
          <p:cNvSpPr/>
          <p:nvPr/>
        </p:nvSpPr>
        <p:spPr>
          <a:xfrm>
            <a:off x="3192288"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Develop</a:t>
            </a:r>
          </a:p>
        </p:txBody>
      </p:sp>
      <p:sp>
        <p:nvSpPr>
          <p:cNvPr id="21" name="Rectangle 20">
            <a:extLst>
              <a:ext uri="{FF2B5EF4-FFF2-40B4-BE49-F238E27FC236}">
                <a16:creationId xmlns:a16="http://schemas.microsoft.com/office/drawing/2014/main" id="{DCC6007D-AD78-A94E-99DA-60A7A1DD1511}"/>
              </a:ext>
            </a:extLst>
          </p:cNvPr>
          <p:cNvSpPr/>
          <p:nvPr/>
        </p:nvSpPr>
        <p:spPr>
          <a:xfrm>
            <a:off x="7401187"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Score</a:t>
            </a:r>
          </a:p>
        </p:txBody>
      </p:sp>
      <p:sp>
        <p:nvSpPr>
          <p:cNvPr id="23" name="Rectangle 22">
            <a:extLst>
              <a:ext uri="{FF2B5EF4-FFF2-40B4-BE49-F238E27FC236}">
                <a16:creationId xmlns:a16="http://schemas.microsoft.com/office/drawing/2014/main" id="{8D1CE5A1-5A7F-3E42-96E0-0AC96C3BED5B}"/>
              </a:ext>
            </a:extLst>
          </p:cNvPr>
          <p:cNvSpPr/>
          <p:nvPr/>
        </p:nvSpPr>
        <p:spPr>
          <a:xfrm>
            <a:off x="5339352"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Features</a:t>
            </a:r>
          </a:p>
        </p:txBody>
      </p:sp>
      <p:cxnSp>
        <p:nvCxnSpPr>
          <p:cNvPr id="24" name="Straight Arrow Connector 23">
            <a:extLst>
              <a:ext uri="{FF2B5EF4-FFF2-40B4-BE49-F238E27FC236}">
                <a16:creationId xmlns:a16="http://schemas.microsoft.com/office/drawing/2014/main" id="{E65C1947-2715-9246-A595-73C304349B2A}"/>
              </a:ext>
            </a:extLst>
          </p:cNvPr>
          <p:cNvCxnSpPr>
            <a:cxnSpLocks/>
          </p:cNvCxnSpPr>
          <p:nvPr/>
        </p:nvCxnSpPr>
        <p:spPr>
          <a:xfrm flipV="1">
            <a:off x="6086631" y="2590800"/>
            <a:ext cx="1" cy="1316541"/>
          </a:xfrm>
          <a:prstGeom prst="straightConnector1">
            <a:avLst/>
          </a:prstGeom>
          <a:ln w="38100">
            <a:solidFill>
              <a:schemeClr val="bg1">
                <a:lumMod val="85000"/>
              </a:schemeClr>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E8996C5B-E881-9E41-A785-16AC39F9102A}"/>
              </a:ext>
            </a:extLst>
          </p:cNvPr>
          <p:cNvCxnSpPr>
            <a:cxnSpLocks/>
          </p:cNvCxnSpPr>
          <p:nvPr/>
        </p:nvCxnSpPr>
        <p:spPr>
          <a:xfrm>
            <a:off x="3931920" y="4464773"/>
            <a:ext cx="1317413" cy="544307"/>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69F6DBB-2AB8-2446-A12E-4CBD15D3A666}"/>
              </a:ext>
            </a:extLst>
          </p:cNvPr>
          <p:cNvCxnSpPr/>
          <p:nvPr/>
        </p:nvCxnSpPr>
        <p:spPr>
          <a:xfrm flipH="1">
            <a:off x="6084412" y="4424691"/>
            <a:ext cx="3" cy="292581"/>
          </a:xfrm>
          <a:prstGeom prst="straightConnector1">
            <a:avLst/>
          </a:prstGeom>
          <a:ln w="28575">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9" name="Right Arrow 28">
            <a:extLst>
              <a:ext uri="{FF2B5EF4-FFF2-40B4-BE49-F238E27FC236}">
                <a16:creationId xmlns:a16="http://schemas.microsoft.com/office/drawing/2014/main" id="{BAE2244E-EEB1-7A4B-B62F-BAFD61773A10}"/>
              </a:ext>
            </a:extLst>
          </p:cNvPr>
          <p:cNvSpPr/>
          <p:nvPr/>
        </p:nvSpPr>
        <p:spPr>
          <a:xfrm>
            <a:off x="4627585" y="4056789"/>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a:extLst>
              <a:ext uri="{FF2B5EF4-FFF2-40B4-BE49-F238E27FC236}">
                <a16:creationId xmlns:a16="http://schemas.microsoft.com/office/drawing/2014/main" id="{FBB4A6C7-0DB7-394F-9CD1-56281A5C0732}"/>
              </a:ext>
            </a:extLst>
          </p:cNvPr>
          <p:cNvSpPr/>
          <p:nvPr/>
        </p:nvSpPr>
        <p:spPr>
          <a:xfrm rot="18795401">
            <a:off x="6550605" y="3089692"/>
            <a:ext cx="1734795"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C891586-409C-754D-AEB5-6C3B4EBC3890}"/>
              </a:ext>
            </a:extLst>
          </p:cNvPr>
          <p:cNvSpPr/>
          <p:nvPr/>
        </p:nvSpPr>
        <p:spPr>
          <a:xfrm>
            <a:off x="3822296" y="5865543"/>
            <a:ext cx="4597734" cy="461665"/>
          </a:xfrm>
          <a:prstGeom prst="rect">
            <a:avLst/>
          </a:prstGeom>
        </p:spPr>
        <p:txBody>
          <a:bodyPr wrap="none">
            <a:spAutoFit/>
          </a:bodyPr>
          <a:lstStyle/>
          <a:p>
            <a:pPr algn="ctr"/>
            <a:r>
              <a:rPr lang="en-US" sz="2400" dirty="0">
                <a:solidFill>
                  <a:srgbClr val="0B61B8"/>
                </a:solidFill>
              </a:rPr>
              <a:t>Batch training, run-time scoring</a:t>
            </a:r>
          </a:p>
        </p:txBody>
      </p:sp>
    </p:spTree>
    <p:extLst>
      <p:ext uri="{BB962C8B-B14F-4D97-AF65-F5344CB8AC3E}">
        <p14:creationId xmlns:p14="http://schemas.microsoft.com/office/powerpoint/2010/main" val="242493804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F31D-CF27-7149-A1EF-05A892F87EAD}"/>
              </a:ext>
            </a:extLst>
          </p:cNvPr>
          <p:cNvSpPr>
            <a:spLocks noGrp="1"/>
          </p:cNvSpPr>
          <p:nvPr>
            <p:ph type="title"/>
          </p:nvPr>
        </p:nvSpPr>
        <p:spPr/>
        <p:txBody>
          <a:bodyPr/>
          <a:lstStyle/>
          <a:p>
            <a:r>
              <a:rPr lang="en-US" dirty="0"/>
              <a:t>Use case 3: Personalized experiences (TurboTax)</a:t>
            </a:r>
          </a:p>
        </p:txBody>
      </p:sp>
      <p:sp>
        <p:nvSpPr>
          <p:cNvPr id="3" name="TextBox 2">
            <a:extLst>
              <a:ext uri="{FF2B5EF4-FFF2-40B4-BE49-F238E27FC236}">
                <a16:creationId xmlns:a16="http://schemas.microsoft.com/office/drawing/2014/main" id="{BFC194B9-0CCB-4042-BF32-E62964768CA8}"/>
              </a:ext>
            </a:extLst>
          </p:cNvPr>
          <p:cNvSpPr txBox="1"/>
          <p:nvPr/>
        </p:nvSpPr>
        <p:spPr>
          <a:xfrm>
            <a:off x="604911" y="1477108"/>
            <a:ext cx="11324492" cy="4154984"/>
          </a:xfrm>
          <a:prstGeom prst="rect">
            <a:avLst/>
          </a:prstGeom>
          <a:noFill/>
        </p:spPr>
        <p:txBody>
          <a:bodyPr wrap="square" rtlCol="0">
            <a:spAutoFit/>
          </a:bodyPr>
          <a:lstStyle/>
          <a:p>
            <a:r>
              <a:rPr lang="en-US" sz="2400" b="1" dirty="0"/>
              <a:t>Description:</a:t>
            </a:r>
            <a:r>
              <a:rPr lang="en-US" sz="2400" dirty="0"/>
              <a:t> Provide better and more contextual in-product help. Predict relevant and popular FAQs based on specific customer tax profile info and screen help accessed.</a:t>
            </a:r>
          </a:p>
          <a:p>
            <a:endParaRPr lang="en-US" sz="2400" dirty="0"/>
          </a:p>
          <a:p>
            <a:r>
              <a:rPr lang="en-US" sz="2400" b="1" dirty="0"/>
              <a:t>Model basics:</a:t>
            </a:r>
          </a:p>
          <a:p>
            <a:pPr marL="1660525"/>
            <a:r>
              <a:rPr lang="en-US" sz="2400" b="1" dirty="0"/>
              <a:t>Features: </a:t>
            </a:r>
            <a:r>
              <a:rPr lang="en-US" sz="2400" dirty="0"/>
              <a:t>Current year and prior year, product usage, e-file status</a:t>
            </a:r>
          </a:p>
          <a:p>
            <a:pPr marL="1660525"/>
            <a:r>
              <a:rPr lang="en-US" sz="2400" b="1" dirty="0"/>
              <a:t>Training:</a:t>
            </a:r>
            <a:r>
              <a:rPr lang="en-US" sz="2400" dirty="0"/>
              <a:t> Batch against business event &amp; behavioral data</a:t>
            </a:r>
          </a:p>
          <a:p>
            <a:pPr marL="1660525"/>
            <a:r>
              <a:rPr lang="en-US" sz="2400" b="1" dirty="0"/>
              <a:t>Scoring:</a:t>
            </a:r>
            <a:r>
              <a:rPr lang="en-US" sz="2400" dirty="0"/>
              <a:t> Real-time scoring against business event &amp; behavioral data</a:t>
            </a:r>
          </a:p>
          <a:p>
            <a:endParaRPr lang="en-US" sz="2400" dirty="0"/>
          </a:p>
          <a:p>
            <a:r>
              <a:rPr lang="en-US" sz="2400" b="1" dirty="0"/>
              <a:t>Benefit: </a:t>
            </a:r>
            <a:r>
              <a:rPr lang="en-US" sz="2400" dirty="0"/>
              <a:t>Helps users navigate the product, reducing care contact rate by 2 points and increasing customer engagement by 3.5%.</a:t>
            </a:r>
          </a:p>
        </p:txBody>
      </p:sp>
      <p:sp>
        <p:nvSpPr>
          <p:cNvPr id="4" name="Oval 3">
            <a:extLst>
              <a:ext uri="{FF2B5EF4-FFF2-40B4-BE49-F238E27FC236}">
                <a16:creationId xmlns:a16="http://schemas.microsoft.com/office/drawing/2014/main" id="{0DA8D638-766F-2A4F-9108-BEF24C6054BC}"/>
              </a:ext>
            </a:extLst>
          </p:cNvPr>
          <p:cNvSpPr/>
          <p:nvPr/>
        </p:nvSpPr>
        <p:spPr>
          <a:xfrm>
            <a:off x="9736548" y="5878313"/>
            <a:ext cx="515815" cy="51581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BE</a:t>
            </a:r>
          </a:p>
        </p:txBody>
      </p:sp>
      <p:sp>
        <p:nvSpPr>
          <p:cNvPr id="5" name="Oval 4">
            <a:extLst>
              <a:ext uri="{FF2B5EF4-FFF2-40B4-BE49-F238E27FC236}">
                <a16:creationId xmlns:a16="http://schemas.microsoft.com/office/drawing/2014/main" id="{E394FEFD-01B5-9A44-8191-13C28958D3D1}"/>
              </a:ext>
            </a:extLst>
          </p:cNvPr>
          <p:cNvSpPr/>
          <p:nvPr/>
        </p:nvSpPr>
        <p:spPr>
          <a:xfrm>
            <a:off x="10358324" y="5878313"/>
            <a:ext cx="515815" cy="51581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BD</a:t>
            </a:r>
          </a:p>
        </p:txBody>
      </p:sp>
      <p:pic>
        <p:nvPicPr>
          <p:cNvPr id="9" name="Picture 8">
            <a:extLst>
              <a:ext uri="{FF2B5EF4-FFF2-40B4-BE49-F238E27FC236}">
                <a16:creationId xmlns:a16="http://schemas.microsoft.com/office/drawing/2014/main" id="{2EDCE454-9206-9A40-9446-A9DB76EB057A}"/>
              </a:ext>
            </a:extLst>
          </p:cNvPr>
          <p:cNvPicPr>
            <a:picLocks noChangeAspect="1"/>
          </p:cNvPicPr>
          <p:nvPr/>
        </p:nvPicPr>
        <p:blipFill>
          <a:blip r:embed="rId2"/>
          <a:stretch>
            <a:fillRect/>
          </a:stretch>
        </p:blipFill>
        <p:spPr>
          <a:xfrm>
            <a:off x="921018" y="3353126"/>
            <a:ext cx="1162603" cy="1162603"/>
          </a:xfrm>
          <a:prstGeom prst="rect">
            <a:avLst/>
          </a:prstGeom>
        </p:spPr>
      </p:pic>
      <p:pic>
        <p:nvPicPr>
          <p:cNvPr id="10" name="Picture 9">
            <a:extLst>
              <a:ext uri="{FF2B5EF4-FFF2-40B4-BE49-F238E27FC236}">
                <a16:creationId xmlns:a16="http://schemas.microsoft.com/office/drawing/2014/main" id="{BBF2FE1F-34C0-C44F-9E98-E39A9E6E643B}"/>
              </a:ext>
            </a:extLst>
          </p:cNvPr>
          <p:cNvPicPr>
            <a:picLocks noChangeAspect="1"/>
          </p:cNvPicPr>
          <p:nvPr/>
        </p:nvPicPr>
        <p:blipFill>
          <a:blip r:embed="rId3"/>
          <a:stretch>
            <a:fillRect/>
          </a:stretch>
        </p:blipFill>
        <p:spPr>
          <a:xfrm>
            <a:off x="8404606" y="5782373"/>
            <a:ext cx="707693" cy="707693"/>
          </a:xfrm>
          <a:prstGeom prst="rect">
            <a:avLst/>
          </a:prstGeom>
        </p:spPr>
      </p:pic>
    </p:spTree>
    <p:extLst>
      <p:ext uri="{BB962C8B-B14F-4D97-AF65-F5344CB8AC3E}">
        <p14:creationId xmlns:p14="http://schemas.microsoft.com/office/powerpoint/2010/main" val="4055223693"/>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A43A-0870-E847-BBC6-BD813BC77E51}"/>
              </a:ext>
            </a:extLst>
          </p:cNvPr>
          <p:cNvSpPr>
            <a:spLocks noGrp="1"/>
          </p:cNvSpPr>
          <p:nvPr>
            <p:ph type="title"/>
          </p:nvPr>
        </p:nvSpPr>
        <p:spPr/>
        <p:txBody>
          <a:bodyPr/>
          <a:lstStyle/>
          <a:p>
            <a:r>
              <a:rPr lang="en-US" dirty="0"/>
              <a:t>Personalized experiences: run-time</a:t>
            </a:r>
          </a:p>
        </p:txBody>
      </p:sp>
      <p:sp>
        <p:nvSpPr>
          <p:cNvPr id="3" name="Rectangle 2">
            <a:extLst>
              <a:ext uri="{FF2B5EF4-FFF2-40B4-BE49-F238E27FC236}">
                <a16:creationId xmlns:a16="http://schemas.microsoft.com/office/drawing/2014/main" id="{90AFF120-49C0-4F4B-961C-3C78D4A729F0}"/>
              </a:ext>
            </a:extLst>
          </p:cNvPr>
          <p:cNvSpPr/>
          <p:nvPr/>
        </p:nvSpPr>
        <p:spPr>
          <a:xfrm>
            <a:off x="2434646" y="1405687"/>
            <a:ext cx="9185496" cy="18975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3F04100-0802-6749-9642-129A9E790456}"/>
              </a:ext>
            </a:extLst>
          </p:cNvPr>
          <p:cNvSpPr/>
          <p:nvPr/>
        </p:nvSpPr>
        <p:spPr>
          <a:xfrm>
            <a:off x="2434646" y="3510778"/>
            <a:ext cx="9185496" cy="18983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5D0863D-8850-CA44-A046-9CE1B1948BAC}"/>
              </a:ext>
            </a:extLst>
          </p:cNvPr>
          <p:cNvSpPr txBox="1"/>
          <p:nvPr/>
        </p:nvSpPr>
        <p:spPr>
          <a:xfrm>
            <a:off x="2475442" y="1477092"/>
            <a:ext cx="2082621" cy="400110"/>
          </a:xfrm>
          <a:prstGeom prst="rect">
            <a:avLst/>
          </a:prstGeom>
          <a:noFill/>
        </p:spPr>
        <p:txBody>
          <a:bodyPr wrap="none" rtlCol="0">
            <a:spAutoFit/>
          </a:bodyPr>
          <a:lstStyle/>
          <a:p>
            <a:r>
              <a:rPr lang="en-US" sz="2000" dirty="0"/>
              <a:t>Online real-time</a:t>
            </a:r>
          </a:p>
        </p:txBody>
      </p:sp>
      <p:sp>
        <p:nvSpPr>
          <p:cNvPr id="6" name="TextBox 5">
            <a:extLst>
              <a:ext uri="{FF2B5EF4-FFF2-40B4-BE49-F238E27FC236}">
                <a16:creationId xmlns:a16="http://schemas.microsoft.com/office/drawing/2014/main" id="{68B47B1E-8F5D-C447-AE86-6CA93C12B9CC}"/>
              </a:ext>
            </a:extLst>
          </p:cNvPr>
          <p:cNvSpPr txBox="1"/>
          <p:nvPr/>
        </p:nvSpPr>
        <p:spPr>
          <a:xfrm>
            <a:off x="2444288" y="3521185"/>
            <a:ext cx="1701107" cy="400110"/>
          </a:xfrm>
          <a:prstGeom prst="rect">
            <a:avLst/>
          </a:prstGeom>
          <a:noFill/>
        </p:spPr>
        <p:txBody>
          <a:bodyPr wrap="none" rtlCol="0">
            <a:spAutoFit/>
          </a:bodyPr>
          <a:lstStyle/>
          <a:p>
            <a:r>
              <a:rPr lang="en-US" sz="2000" dirty="0"/>
              <a:t>Offline batch</a:t>
            </a:r>
          </a:p>
        </p:txBody>
      </p:sp>
      <p:grpSp>
        <p:nvGrpSpPr>
          <p:cNvPr id="49" name="Group 48">
            <a:extLst>
              <a:ext uri="{FF2B5EF4-FFF2-40B4-BE49-F238E27FC236}">
                <a16:creationId xmlns:a16="http://schemas.microsoft.com/office/drawing/2014/main" id="{EA18C204-02E3-2941-BFA2-7568BB19F07A}"/>
              </a:ext>
            </a:extLst>
          </p:cNvPr>
          <p:cNvGrpSpPr/>
          <p:nvPr/>
        </p:nvGrpSpPr>
        <p:grpSpPr>
          <a:xfrm>
            <a:off x="664956" y="2391881"/>
            <a:ext cx="1606816" cy="548640"/>
            <a:chOff x="664956" y="2266329"/>
            <a:chExt cx="1606816" cy="548640"/>
          </a:xfrm>
        </p:grpSpPr>
        <p:sp>
          <p:nvSpPr>
            <p:cNvPr id="32" name="Right Arrow 31">
              <a:extLst>
                <a:ext uri="{FF2B5EF4-FFF2-40B4-BE49-F238E27FC236}">
                  <a16:creationId xmlns:a16="http://schemas.microsoft.com/office/drawing/2014/main" id="{51344676-1884-5C45-A98A-0E4DF89427F6}"/>
                </a:ext>
              </a:extLst>
            </p:cNvPr>
            <p:cNvSpPr/>
            <p:nvPr/>
          </p:nvSpPr>
          <p:spPr>
            <a:xfrm>
              <a:off x="699004" y="2266329"/>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0" name="TextBox 9">
              <a:extLst>
                <a:ext uri="{FF2B5EF4-FFF2-40B4-BE49-F238E27FC236}">
                  <a16:creationId xmlns:a16="http://schemas.microsoft.com/office/drawing/2014/main" id="{BA80AF70-273E-BF40-BABE-8C80D72DA8B0}"/>
                </a:ext>
              </a:extLst>
            </p:cNvPr>
            <p:cNvSpPr txBox="1"/>
            <p:nvPr/>
          </p:nvSpPr>
          <p:spPr>
            <a:xfrm>
              <a:off x="664956" y="2402309"/>
              <a:ext cx="1548822" cy="307777"/>
            </a:xfrm>
            <a:prstGeom prst="rect">
              <a:avLst/>
            </a:prstGeom>
            <a:noFill/>
          </p:spPr>
          <p:txBody>
            <a:bodyPr wrap="none" rtlCol="0">
              <a:spAutoFit/>
            </a:bodyPr>
            <a:lstStyle/>
            <a:p>
              <a:r>
                <a:rPr lang="en-US" sz="1400" b="1" dirty="0">
                  <a:solidFill>
                    <a:schemeClr val="accent2"/>
                  </a:solidFill>
                </a:rPr>
                <a:t>Behavioral data</a:t>
              </a:r>
            </a:p>
          </p:txBody>
        </p:sp>
      </p:grpSp>
      <p:grpSp>
        <p:nvGrpSpPr>
          <p:cNvPr id="45" name="Group 44">
            <a:extLst>
              <a:ext uri="{FF2B5EF4-FFF2-40B4-BE49-F238E27FC236}">
                <a16:creationId xmlns:a16="http://schemas.microsoft.com/office/drawing/2014/main" id="{36F1E5F3-AF8C-5747-A9E9-5F1F9F5810C4}"/>
              </a:ext>
            </a:extLst>
          </p:cNvPr>
          <p:cNvGrpSpPr/>
          <p:nvPr/>
        </p:nvGrpSpPr>
        <p:grpSpPr>
          <a:xfrm>
            <a:off x="664956" y="3524018"/>
            <a:ext cx="1606816" cy="548640"/>
            <a:chOff x="664956" y="3707086"/>
            <a:chExt cx="1606816" cy="548640"/>
          </a:xfrm>
        </p:grpSpPr>
        <p:sp>
          <p:nvSpPr>
            <p:cNvPr id="33" name="Right Arrow 32">
              <a:extLst>
                <a:ext uri="{FF2B5EF4-FFF2-40B4-BE49-F238E27FC236}">
                  <a16:creationId xmlns:a16="http://schemas.microsoft.com/office/drawing/2014/main" id="{88477E30-575E-8E47-86BA-2CE54146B5FE}"/>
                </a:ext>
              </a:extLst>
            </p:cNvPr>
            <p:cNvSpPr/>
            <p:nvPr/>
          </p:nvSpPr>
          <p:spPr>
            <a:xfrm>
              <a:off x="699004" y="3707086"/>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a:extLst>
                <a:ext uri="{FF2B5EF4-FFF2-40B4-BE49-F238E27FC236}">
                  <a16:creationId xmlns:a16="http://schemas.microsoft.com/office/drawing/2014/main" id="{283B9A1E-ADD9-6049-B13C-A80280D9D73A}"/>
                </a:ext>
              </a:extLst>
            </p:cNvPr>
            <p:cNvSpPr txBox="1"/>
            <p:nvPr/>
          </p:nvSpPr>
          <p:spPr>
            <a:xfrm>
              <a:off x="664956" y="3827517"/>
              <a:ext cx="1564852" cy="307777"/>
            </a:xfrm>
            <a:prstGeom prst="rect">
              <a:avLst/>
            </a:prstGeom>
            <a:noFill/>
          </p:spPr>
          <p:txBody>
            <a:bodyPr wrap="none" rtlCol="0">
              <a:spAutoFit/>
            </a:bodyPr>
            <a:lstStyle/>
            <a:p>
              <a:r>
                <a:rPr lang="en-US" sz="1400" b="1" dirty="0">
                  <a:solidFill>
                    <a:schemeClr val="accent5"/>
                  </a:solidFill>
                </a:rPr>
                <a:t>Business events</a:t>
              </a:r>
            </a:p>
          </p:txBody>
        </p:sp>
      </p:grpSp>
      <p:grpSp>
        <p:nvGrpSpPr>
          <p:cNvPr id="47" name="Group 46">
            <a:extLst>
              <a:ext uri="{FF2B5EF4-FFF2-40B4-BE49-F238E27FC236}">
                <a16:creationId xmlns:a16="http://schemas.microsoft.com/office/drawing/2014/main" id="{FAE97AA1-E198-FC4D-B4A1-0B2EBDD8AAF6}"/>
              </a:ext>
            </a:extLst>
          </p:cNvPr>
          <p:cNvGrpSpPr/>
          <p:nvPr/>
        </p:nvGrpSpPr>
        <p:grpSpPr>
          <a:xfrm>
            <a:off x="664956" y="4185628"/>
            <a:ext cx="1606816" cy="548640"/>
            <a:chOff x="664956" y="4233440"/>
            <a:chExt cx="1606816" cy="548640"/>
          </a:xfrm>
        </p:grpSpPr>
        <p:sp>
          <p:nvSpPr>
            <p:cNvPr id="34" name="Right Arrow 33">
              <a:extLst>
                <a:ext uri="{FF2B5EF4-FFF2-40B4-BE49-F238E27FC236}">
                  <a16:creationId xmlns:a16="http://schemas.microsoft.com/office/drawing/2014/main" id="{FCD2DA0A-8648-2240-ABDE-670231917E10}"/>
                </a:ext>
              </a:extLst>
            </p:cNvPr>
            <p:cNvSpPr/>
            <p:nvPr/>
          </p:nvSpPr>
          <p:spPr>
            <a:xfrm>
              <a:off x="699004" y="4233440"/>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 name="TextBox 15">
              <a:extLst>
                <a:ext uri="{FF2B5EF4-FFF2-40B4-BE49-F238E27FC236}">
                  <a16:creationId xmlns:a16="http://schemas.microsoft.com/office/drawing/2014/main" id="{0DACE7BF-9E27-2C4D-8F8F-CAD93E7CEC4B}"/>
                </a:ext>
              </a:extLst>
            </p:cNvPr>
            <p:cNvSpPr txBox="1"/>
            <p:nvPr/>
          </p:nvSpPr>
          <p:spPr>
            <a:xfrm>
              <a:off x="664956" y="4352299"/>
              <a:ext cx="1548822" cy="307777"/>
            </a:xfrm>
            <a:prstGeom prst="rect">
              <a:avLst/>
            </a:prstGeom>
            <a:noFill/>
          </p:spPr>
          <p:txBody>
            <a:bodyPr wrap="none" rtlCol="0">
              <a:spAutoFit/>
            </a:bodyPr>
            <a:lstStyle/>
            <a:p>
              <a:r>
                <a:rPr lang="en-US" sz="1400" b="1" dirty="0">
                  <a:solidFill>
                    <a:schemeClr val="accent2"/>
                  </a:solidFill>
                </a:rPr>
                <a:t>Behavioral data</a:t>
              </a:r>
            </a:p>
          </p:txBody>
        </p:sp>
      </p:grpSp>
      <p:sp>
        <p:nvSpPr>
          <p:cNvPr id="17" name="Rectangle 16">
            <a:extLst>
              <a:ext uri="{FF2B5EF4-FFF2-40B4-BE49-F238E27FC236}">
                <a16:creationId xmlns:a16="http://schemas.microsoft.com/office/drawing/2014/main" id="{DFB3AF4E-1DEE-9B4B-BAAB-77F6316659BE}"/>
              </a:ext>
            </a:extLst>
          </p:cNvPr>
          <p:cNvSpPr/>
          <p:nvPr/>
        </p:nvSpPr>
        <p:spPr>
          <a:xfrm>
            <a:off x="5403184"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Train</a:t>
            </a:r>
          </a:p>
        </p:txBody>
      </p:sp>
      <p:sp>
        <p:nvSpPr>
          <p:cNvPr id="18" name="Can 17">
            <a:extLst>
              <a:ext uri="{FF2B5EF4-FFF2-40B4-BE49-F238E27FC236}">
                <a16:creationId xmlns:a16="http://schemas.microsoft.com/office/drawing/2014/main" id="{094296BB-B8ED-294F-90D8-50127D15E1CD}"/>
              </a:ext>
            </a:extLst>
          </p:cNvPr>
          <p:cNvSpPr/>
          <p:nvPr/>
        </p:nvSpPr>
        <p:spPr>
          <a:xfrm>
            <a:off x="5315678" y="4753172"/>
            <a:ext cx="1537467" cy="511816"/>
          </a:xfrm>
          <a:prstGeom prst="ca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lake</a:t>
            </a:r>
          </a:p>
        </p:txBody>
      </p:sp>
      <p:sp>
        <p:nvSpPr>
          <p:cNvPr id="19" name="Rectangle 18">
            <a:extLst>
              <a:ext uri="{FF2B5EF4-FFF2-40B4-BE49-F238E27FC236}">
                <a16:creationId xmlns:a16="http://schemas.microsoft.com/office/drawing/2014/main" id="{F97EEF63-95FF-5E46-B412-5F8982C06359}"/>
              </a:ext>
            </a:extLst>
          </p:cNvPr>
          <p:cNvSpPr/>
          <p:nvPr/>
        </p:nvSpPr>
        <p:spPr>
          <a:xfrm>
            <a:off x="3192288"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Develop</a:t>
            </a:r>
          </a:p>
        </p:txBody>
      </p:sp>
      <p:sp>
        <p:nvSpPr>
          <p:cNvPr id="21" name="Rectangle 20">
            <a:extLst>
              <a:ext uri="{FF2B5EF4-FFF2-40B4-BE49-F238E27FC236}">
                <a16:creationId xmlns:a16="http://schemas.microsoft.com/office/drawing/2014/main" id="{DCC6007D-AD78-A94E-99DA-60A7A1DD1511}"/>
              </a:ext>
            </a:extLst>
          </p:cNvPr>
          <p:cNvSpPr/>
          <p:nvPr/>
        </p:nvSpPr>
        <p:spPr>
          <a:xfrm>
            <a:off x="7401187"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Score</a:t>
            </a:r>
          </a:p>
        </p:txBody>
      </p:sp>
      <p:sp>
        <p:nvSpPr>
          <p:cNvPr id="23" name="Rectangle 22">
            <a:extLst>
              <a:ext uri="{FF2B5EF4-FFF2-40B4-BE49-F238E27FC236}">
                <a16:creationId xmlns:a16="http://schemas.microsoft.com/office/drawing/2014/main" id="{8D1CE5A1-5A7F-3E42-96E0-0AC96C3BED5B}"/>
              </a:ext>
            </a:extLst>
          </p:cNvPr>
          <p:cNvSpPr/>
          <p:nvPr/>
        </p:nvSpPr>
        <p:spPr>
          <a:xfrm>
            <a:off x="5339352"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Features</a:t>
            </a:r>
          </a:p>
        </p:txBody>
      </p:sp>
      <p:cxnSp>
        <p:nvCxnSpPr>
          <p:cNvPr id="24" name="Straight Arrow Connector 23">
            <a:extLst>
              <a:ext uri="{FF2B5EF4-FFF2-40B4-BE49-F238E27FC236}">
                <a16:creationId xmlns:a16="http://schemas.microsoft.com/office/drawing/2014/main" id="{E65C1947-2715-9246-A595-73C304349B2A}"/>
              </a:ext>
            </a:extLst>
          </p:cNvPr>
          <p:cNvCxnSpPr>
            <a:cxnSpLocks/>
          </p:cNvCxnSpPr>
          <p:nvPr/>
        </p:nvCxnSpPr>
        <p:spPr>
          <a:xfrm flipV="1">
            <a:off x="6086631" y="2590800"/>
            <a:ext cx="1" cy="1316541"/>
          </a:xfrm>
          <a:prstGeom prst="straightConnector1">
            <a:avLst/>
          </a:prstGeom>
          <a:ln w="38100">
            <a:solidFill>
              <a:schemeClr val="bg1">
                <a:lumMod val="85000"/>
              </a:schemeClr>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E8996C5B-E881-9E41-A785-16AC39F9102A}"/>
              </a:ext>
            </a:extLst>
          </p:cNvPr>
          <p:cNvCxnSpPr>
            <a:cxnSpLocks/>
          </p:cNvCxnSpPr>
          <p:nvPr/>
        </p:nvCxnSpPr>
        <p:spPr>
          <a:xfrm>
            <a:off x="3931920" y="4464773"/>
            <a:ext cx="1317413" cy="544307"/>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69F6DBB-2AB8-2446-A12E-4CBD15D3A666}"/>
              </a:ext>
            </a:extLst>
          </p:cNvPr>
          <p:cNvCxnSpPr/>
          <p:nvPr/>
        </p:nvCxnSpPr>
        <p:spPr>
          <a:xfrm flipH="1">
            <a:off x="6084412" y="4424691"/>
            <a:ext cx="3" cy="292581"/>
          </a:xfrm>
          <a:prstGeom prst="straightConnector1">
            <a:avLst/>
          </a:prstGeom>
          <a:ln w="28575">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9" name="Right Arrow 28">
            <a:extLst>
              <a:ext uri="{FF2B5EF4-FFF2-40B4-BE49-F238E27FC236}">
                <a16:creationId xmlns:a16="http://schemas.microsoft.com/office/drawing/2014/main" id="{BAE2244E-EEB1-7A4B-B62F-BAFD61773A10}"/>
              </a:ext>
            </a:extLst>
          </p:cNvPr>
          <p:cNvSpPr/>
          <p:nvPr/>
        </p:nvSpPr>
        <p:spPr>
          <a:xfrm>
            <a:off x="4627585" y="4056789"/>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a:extLst>
              <a:ext uri="{FF2B5EF4-FFF2-40B4-BE49-F238E27FC236}">
                <a16:creationId xmlns:a16="http://schemas.microsoft.com/office/drawing/2014/main" id="{FBB4A6C7-0DB7-394F-9CD1-56281A5C0732}"/>
              </a:ext>
            </a:extLst>
          </p:cNvPr>
          <p:cNvSpPr/>
          <p:nvPr/>
        </p:nvSpPr>
        <p:spPr>
          <a:xfrm rot="18795401">
            <a:off x="6550605" y="3089692"/>
            <a:ext cx="1734795"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309CA6E-16E0-844E-9550-5197E01B83D6}"/>
              </a:ext>
            </a:extLst>
          </p:cNvPr>
          <p:cNvSpPr/>
          <p:nvPr/>
        </p:nvSpPr>
        <p:spPr>
          <a:xfrm>
            <a:off x="3822296" y="5865543"/>
            <a:ext cx="4597734" cy="461665"/>
          </a:xfrm>
          <a:prstGeom prst="rect">
            <a:avLst/>
          </a:prstGeom>
        </p:spPr>
        <p:txBody>
          <a:bodyPr wrap="none">
            <a:spAutoFit/>
          </a:bodyPr>
          <a:lstStyle/>
          <a:p>
            <a:pPr algn="ctr"/>
            <a:r>
              <a:rPr lang="en-US" sz="2400" dirty="0">
                <a:solidFill>
                  <a:srgbClr val="0B61B8"/>
                </a:solidFill>
              </a:rPr>
              <a:t>Batch training, run-time scoring</a:t>
            </a:r>
          </a:p>
        </p:txBody>
      </p:sp>
    </p:spTree>
    <p:extLst>
      <p:ext uri="{BB962C8B-B14F-4D97-AF65-F5344CB8AC3E}">
        <p14:creationId xmlns:p14="http://schemas.microsoft.com/office/powerpoint/2010/main" val="570158033"/>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F31D-CF27-7149-A1EF-05A892F87EAD}"/>
              </a:ext>
            </a:extLst>
          </p:cNvPr>
          <p:cNvSpPr>
            <a:spLocks noGrp="1"/>
          </p:cNvSpPr>
          <p:nvPr>
            <p:ph type="title"/>
          </p:nvPr>
        </p:nvSpPr>
        <p:spPr/>
        <p:txBody>
          <a:bodyPr/>
          <a:lstStyle/>
          <a:p>
            <a:r>
              <a:rPr lang="en-US" dirty="0"/>
              <a:t>Use case 4: Matchmaking (experimenting with ML in</a:t>
            </a:r>
            <a:br>
              <a:rPr lang="en-US" dirty="0"/>
            </a:br>
            <a:r>
              <a:rPr lang="en-US" dirty="0"/>
              <a:t>QuickBooks for Accountants)</a:t>
            </a:r>
          </a:p>
        </p:txBody>
      </p:sp>
      <p:sp>
        <p:nvSpPr>
          <p:cNvPr id="3" name="TextBox 2">
            <a:extLst>
              <a:ext uri="{FF2B5EF4-FFF2-40B4-BE49-F238E27FC236}">
                <a16:creationId xmlns:a16="http://schemas.microsoft.com/office/drawing/2014/main" id="{E6E07F95-1B94-454F-8E51-193AB51A55AB}"/>
              </a:ext>
            </a:extLst>
          </p:cNvPr>
          <p:cNvSpPr txBox="1"/>
          <p:nvPr/>
        </p:nvSpPr>
        <p:spPr>
          <a:xfrm>
            <a:off x="604911" y="1477108"/>
            <a:ext cx="11001681" cy="4524315"/>
          </a:xfrm>
          <a:prstGeom prst="rect">
            <a:avLst/>
          </a:prstGeom>
          <a:noFill/>
        </p:spPr>
        <p:txBody>
          <a:bodyPr wrap="square" rtlCol="0">
            <a:spAutoFit/>
          </a:bodyPr>
          <a:lstStyle/>
          <a:p>
            <a:r>
              <a:rPr lang="en-US" sz="2400" b="1" dirty="0"/>
              <a:t>Description:</a:t>
            </a:r>
            <a:r>
              <a:rPr lang="en-US" sz="2400" dirty="0"/>
              <a:t> Find the right match between an accountant and a small business.</a:t>
            </a:r>
          </a:p>
          <a:p>
            <a:endParaRPr lang="en-US" sz="2400" dirty="0"/>
          </a:p>
          <a:p>
            <a:r>
              <a:rPr lang="en-US" sz="2400" b="1" dirty="0"/>
              <a:t>Model basics:</a:t>
            </a:r>
          </a:p>
          <a:p>
            <a:pPr marL="1660525"/>
            <a:r>
              <a:rPr lang="en-US" sz="2400" b="1" dirty="0"/>
              <a:t>Features: </a:t>
            </a:r>
            <a:r>
              <a:rPr lang="en-US" sz="2400" dirty="0"/>
              <a:t>Accounting firm, small business, historical data</a:t>
            </a:r>
          </a:p>
          <a:p>
            <a:pPr marL="1660525"/>
            <a:r>
              <a:rPr lang="en-US" sz="2400" b="1" dirty="0"/>
              <a:t>Training:</a:t>
            </a:r>
            <a:r>
              <a:rPr lang="en-US" sz="2400" dirty="0"/>
              <a:t> Batch against business event &amp; third-party data</a:t>
            </a:r>
          </a:p>
          <a:p>
            <a:pPr marL="1660525"/>
            <a:r>
              <a:rPr lang="en-US" sz="2400" b="1" dirty="0"/>
              <a:t>Scoring:</a:t>
            </a:r>
            <a:r>
              <a:rPr lang="en-US" sz="2400" dirty="0"/>
              <a:t> Offline against business event &amp; third-party data</a:t>
            </a:r>
          </a:p>
          <a:p>
            <a:endParaRPr lang="en-US" sz="2400" dirty="0"/>
          </a:p>
          <a:p>
            <a:r>
              <a:rPr lang="en-US" sz="2400" b="1" dirty="0"/>
              <a:t>Benefit: </a:t>
            </a:r>
            <a:r>
              <a:rPr lang="en-US" sz="2400" dirty="0"/>
              <a:t>By year 5, half of small businesses fail. They’re 50% more likely to survive if they get help from an accountant. Having the right accountant</a:t>
            </a:r>
          </a:p>
          <a:p>
            <a:r>
              <a:rPr lang="en-US" sz="2400" dirty="0"/>
              <a:t>increases that likelihood.</a:t>
            </a:r>
          </a:p>
          <a:p>
            <a:endParaRPr lang="en-US" sz="2400" b="1" dirty="0"/>
          </a:p>
        </p:txBody>
      </p:sp>
      <p:sp>
        <p:nvSpPr>
          <p:cNvPr id="6" name="Oval 5">
            <a:extLst>
              <a:ext uri="{FF2B5EF4-FFF2-40B4-BE49-F238E27FC236}">
                <a16:creationId xmlns:a16="http://schemas.microsoft.com/office/drawing/2014/main" id="{56B32BE2-A85A-D04B-A2B5-81CCF67235B3}"/>
              </a:ext>
            </a:extLst>
          </p:cNvPr>
          <p:cNvSpPr/>
          <p:nvPr/>
        </p:nvSpPr>
        <p:spPr>
          <a:xfrm>
            <a:off x="9736548" y="5878313"/>
            <a:ext cx="515815" cy="51581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BE</a:t>
            </a:r>
          </a:p>
        </p:txBody>
      </p:sp>
      <p:sp>
        <p:nvSpPr>
          <p:cNvPr id="7" name="Oval 6">
            <a:extLst>
              <a:ext uri="{FF2B5EF4-FFF2-40B4-BE49-F238E27FC236}">
                <a16:creationId xmlns:a16="http://schemas.microsoft.com/office/drawing/2014/main" id="{46D3B381-CB6B-2C4A-B9A8-DF92D1412FA7}"/>
              </a:ext>
            </a:extLst>
          </p:cNvPr>
          <p:cNvSpPr/>
          <p:nvPr/>
        </p:nvSpPr>
        <p:spPr>
          <a:xfrm>
            <a:off x="10358324" y="5878313"/>
            <a:ext cx="515815" cy="51581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TD</a:t>
            </a:r>
          </a:p>
        </p:txBody>
      </p:sp>
      <p:pic>
        <p:nvPicPr>
          <p:cNvPr id="11" name="Picture 10">
            <a:extLst>
              <a:ext uri="{FF2B5EF4-FFF2-40B4-BE49-F238E27FC236}">
                <a16:creationId xmlns:a16="http://schemas.microsoft.com/office/drawing/2014/main" id="{E6C0A669-9768-634B-9C49-072A471935E8}"/>
              </a:ext>
            </a:extLst>
          </p:cNvPr>
          <p:cNvPicPr>
            <a:picLocks noChangeAspect="1"/>
          </p:cNvPicPr>
          <p:nvPr/>
        </p:nvPicPr>
        <p:blipFill>
          <a:blip r:embed="rId2"/>
          <a:stretch>
            <a:fillRect/>
          </a:stretch>
        </p:blipFill>
        <p:spPr>
          <a:xfrm>
            <a:off x="970670" y="3080408"/>
            <a:ext cx="942535" cy="942535"/>
          </a:xfrm>
          <a:prstGeom prst="rect">
            <a:avLst/>
          </a:prstGeom>
        </p:spPr>
      </p:pic>
      <p:pic>
        <p:nvPicPr>
          <p:cNvPr id="12" name="Picture 11">
            <a:extLst>
              <a:ext uri="{FF2B5EF4-FFF2-40B4-BE49-F238E27FC236}">
                <a16:creationId xmlns:a16="http://schemas.microsoft.com/office/drawing/2014/main" id="{7220C71C-AD8C-0347-B399-DE845C13ABBB}"/>
              </a:ext>
            </a:extLst>
          </p:cNvPr>
          <p:cNvPicPr>
            <a:picLocks noChangeAspect="1"/>
          </p:cNvPicPr>
          <p:nvPr/>
        </p:nvPicPr>
        <p:blipFill>
          <a:blip r:embed="rId3"/>
          <a:stretch>
            <a:fillRect/>
          </a:stretch>
        </p:blipFill>
        <p:spPr>
          <a:xfrm>
            <a:off x="7625059" y="5746446"/>
            <a:ext cx="779547" cy="779547"/>
          </a:xfrm>
          <a:prstGeom prst="rect">
            <a:avLst/>
          </a:prstGeom>
        </p:spPr>
      </p:pic>
      <p:pic>
        <p:nvPicPr>
          <p:cNvPr id="8" name="Picture 7">
            <a:extLst>
              <a:ext uri="{FF2B5EF4-FFF2-40B4-BE49-F238E27FC236}">
                <a16:creationId xmlns:a16="http://schemas.microsoft.com/office/drawing/2014/main" id="{225B7770-4879-C146-84FC-877EB8C93866}"/>
              </a:ext>
            </a:extLst>
          </p:cNvPr>
          <p:cNvPicPr>
            <a:picLocks noChangeAspect="1"/>
          </p:cNvPicPr>
          <p:nvPr/>
        </p:nvPicPr>
        <p:blipFill>
          <a:blip r:embed="rId4"/>
          <a:stretch>
            <a:fillRect/>
          </a:stretch>
        </p:blipFill>
        <p:spPr>
          <a:xfrm>
            <a:off x="8404606" y="5782373"/>
            <a:ext cx="707693" cy="707693"/>
          </a:xfrm>
          <a:prstGeom prst="rect">
            <a:avLst/>
          </a:prstGeom>
        </p:spPr>
      </p:pic>
    </p:spTree>
    <p:extLst>
      <p:ext uri="{BB962C8B-B14F-4D97-AF65-F5344CB8AC3E}">
        <p14:creationId xmlns:p14="http://schemas.microsoft.com/office/powerpoint/2010/main" val="1128597100"/>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A43A-0870-E847-BBC6-BD813BC77E51}"/>
              </a:ext>
            </a:extLst>
          </p:cNvPr>
          <p:cNvSpPr>
            <a:spLocks noGrp="1"/>
          </p:cNvSpPr>
          <p:nvPr>
            <p:ph type="title"/>
          </p:nvPr>
        </p:nvSpPr>
        <p:spPr/>
        <p:txBody>
          <a:bodyPr/>
          <a:lstStyle/>
          <a:p>
            <a:r>
              <a:rPr lang="en-US" dirty="0"/>
              <a:t>Matchmaking: run-time</a:t>
            </a:r>
          </a:p>
        </p:txBody>
      </p:sp>
      <p:sp>
        <p:nvSpPr>
          <p:cNvPr id="3" name="Rectangle 2">
            <a:extLst>
              <a:ext uri="{FF2B5EF4-FFF2-40B4-BE49-F238E27FC236}">
                <a16:creationId xmlns:a16="http://schemas.microsoft.com/office/drawing/2014/main" id="{90AFF120-49C0-4F4B-961C-3C78D4A729F0}"/>
              </a:ext>
            </a:extLst>
          </p:cNvPr>
          <p:cNvSpPr/>
          <p:nvPr/>
        </p:nvSpPr>
        <p:spPr>
          <a:xfrm>
            <a:off x="2434646" y="1405687"/>
            <a:ext cx="9185496" cy="18975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3F04100-0802-6749-9642-129A9E790456}"/>
              </a:ext>
            </a:extLst>
          </p:cNvPr>
          <p:cNvSpPr/>
          <p:nvPr/>
        </p:nvSpPr>
        <p:spPr>
          <a:xfrm>
            <a:off x="2434646" y="3510778"/>
            <a:ext cx="9185496" cy="18983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5D0863D-8850-CA44-A046-9CE1B1948BAC}"/>
              </a:ext>
            </a:extLst>
          </p:cNvPr>
          <p:cNvSpPr txBox="1"/>
          <p:nvPr/>
        </p:nvSpPr>
        <p:spPr>
          <a:xfrm>
            <a:off x="2475442" y="1477092"/>
            <a:ext cx="2082621" cy="400110"/>
          </a:xfrm>
          <a:prstGeom prst="rect">
            <a:avLst/>
          </a:prstGeom>
          <a:noFill/>
        </p:spPr>
        <p:txBody>
          <a:bodyPr wrap="none" rtlCol="0">
            <a:spAutoFit/>
          </a:bodyPr>
          <a:lstStyle/>
          <a:p>
            <a:r>
              <a:rPr lang="en-US" sz="2000" dirty="0"/>
              <a:t>Online real-time</a:t>
            </a:r>
          </a:p>
        </p:txBody>
      </p:sp>
      <p:sp>
        <p:nvSpPr>
          <p:cNvPr id="6" name="TextBox 5">
            <a:extLst>
              <a:ext uri="{FF2B5EF4-FFF2-40B4-BE49-F238E27FC236}">
                <a16:creationId xmlns:a16="http://schemas.microsoft.com/office/drawing/2014/main" id="{68B47B1E-8F5D-C447-AE86-6CA93C12B9CC}"/>
              </a:ext>
            </a:extLst>
          </p:cNvPr>
          <p:cNvSpPr txBox="1"/>
          <p:nvPr/>
        </p:nvSpPr>
        <p:spPr>
          <a:xfrm>
            <a:off x="2444288" y="3521185"/>
            <a:ext cx="1701107" cy="400110"/>
          </a:xfrm>
          <a:prstGeom prst="rect">
            <a:avLst/>
          </a:prstGeom>
          <a:noFill/>
        </p:spPr>
        <p:txBody>
          <a:bodyPr wrap="none" rtlCol="0">
            <a:spAutoFit/>
          </a:bodyPr>
          <a:lstStyle/>
          <a:p>
            <a:r>
              <a:rPr lang="en-US" sz="2000" dirty="0"/>
              <a:t>Offline batch</a:t>
            </a:r>
          </a:p>
        </p:txBody>
      </p:sp>
      <p:grpSp>
        <p:nvGrpSpPr>
          <p:cNvPr id="46" name="Group 45">
            <a:extLst>
              <a:ext uri="{FF2B5EF4-FFF2-40B4-BE49-F238E27FC236}">
                <a16:creationId xmlns:a16="http://schemas.microsoft.com/office/drawing/2014/main" id="{334224CB-9FC9-A14E-8BB2-2E218A4F332C}"/>
              </a:ext>
            </a:extLst>
          </p:cNvPr>
          <p:cNvGrpSpPr/>
          <p:nvPr/>
        </p:nvGrpSpPr>
        <p:grpSpPr>
          <a:xfrm>
            <a:off x="643974" y="4838205"/>
            <a:ext cx="1606816" cy="548640"/>
            <a:chOff x="664956" y="4781933"/>
            <a:chExt cx="1606816" cy="548640"/>
          </a:xfrm>
        </p:grpSpPr>
        <p:sp>
          <p:nvSpPr>
            <p:cNvPr id="35" name="Right Arrow 34">
              <a:extLst>
                <a:ext uri="{FF2B5EF4-FFF2-40B4-BE49-F238E27FC236}">
                  <a16:creationId xmlns:a16="http://schemas.microsoft.com/office/drawing/2014/main" id="{FCF71676-0216-8045-B470-CD4922320C10}"/>
                </a:ext>
              </a:extLst>
            </p:cNvPr>
            <p:cNvSpPr/>
            <p:nvPr/>
          </p:nvSpPr>
          <p:spPr>
            <a:xfrm>
              <a:off x="699004" y="4781933"/>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2" name="Rectangle 11">
              <a:extLst>
                <a:ext uri="{FF2B5EF4-FFF2-40B4-BE49-F238E27FC236}">
                  <a16:creationId xmlns:a16="http://schemas.microsoft.com/office/drawing/2014/main" id="{509D7A99-56F4-A24F-9082-5C91D32B5680}"/>
                </a:ext>
              </a:extLst>
            </p:cNvPr>
            <p:cNvSpPr/>
            <p:nvPr/>
          </p:nvSpPr>
          <p:spPr>
            <a:xfrm>
              <a:off x="664956" y="4900939"/>
              <a:ext cx="1593706" cy="307777"/>
            </a:xfrm>
            <a:prstGeom prst="rect">
              <a:avLst/>
            </a:prstGeom>
          </p:spPr>
          <p:txBody>
            <a:bodyPr wrap="none">
              <a:spAutoFit/>
            </a:bodyPr>
            <a:lstStyle/>
            <a:p>
              <a:r>
                <a:rPr lang="en-US" sz="1400" b="1" dirty="0">
                  <a:solidFill>
                    <a:schemeClr val="accent4"/>
                  </a:solidFill>
                </a:rPr>
                <a:t>Third-party data</a:t>
              </a:r>
              <a:endParaRPr lang="en-US" sz="1400" dirty="0">
                <a:solidFill>
                  <a:schemeClr val="accent4"/>
                </a:solidFill>
              </a:endParaRPr>
            </a:p>
          </p:txBody>
        </p:sp>
      </p:grpSp>
      <p:grpSp>
        <p:nvGrpSpPr>
          <p:cNvPr id="45" name="Group 44">
            <a:extLst>
              <a:ext uri="{FF2B5EF4-FFF2-40B4-BE49-F238E27FC236}">
                <a16:creationId xmlns:a16="http://schemas.microsoft.com/office/drawing/2014/main" id="{36F1E5F3-AF8C-5747-A9E9-5F1F9F5810C4}"/>
              </a:ext>
            </a:extLst>
          </p:cNvPr>
          <p:cNvGrpSpPr/>
          <p:nvPr/>
        </p:nvGrpSpPr>
        <p:grpSpPr>
          <a:xfrm>
            <a:off x="664956" y="3524018"/>
            <a:ext cx="1606816" cy="548640"/>
            <a:chOff x="664956" y="3707086"/>
            <a:chExt cx="1606816" cy="548640"/>
          </a:xfrm>
        </p:grpSpPr>
        <p:sp>
          <p:nvSpPr>
            <p:cNvPr id="33" name="Right Arrow 32">
              <a:extLst>
                <a:ext uri="{FF2B5EF4-FFF2-40B4-BE49-F238E27FC236}">
                  <a16:creationId xmlns:a16="http://schemas.microsoft.com/office/drawing/2014/main" id="{88477E30-575E-8E47-86BA-2CE54146B5FE}"/>
                </a:ext>
              </a:extLst>
            </p:cNvPr>
            <p:cNvSpPr/>
            <p:nvPr/>
          </p:nvSpPr>
          <p:spPr>
            <a:xfrm>
              <a:off x="699004" y="3707086"/>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a:extLst>
                <a:ext uri="{FF2B5EF4-FFF2-40B4-BE49-F238E27FC236}">
                  <a16:creationId xmlns:a16="http://schemas.microsoft.com/office/drawing/2014/main" id="{283B9A1E-ADD9-6049-B13C-A80280D9D73A}"/>
                </a:ext>
              </a:extLst>
            </p:cNvPr>
            <p:cNvSpPr txBox="1"/>
            <p:nvPr/>
          </p:nvSpPr>
          <p:spPr>
            <a:xfrm>
              <a:off x="664956" y="3827517"/>
              <a:ext cx="1564852" cy="307777"/>
            </a:xfrm>
            <a:prstGeom prst="rect">
              <a:avLst/>
            </a:prstGeom>
            <a:noFill/>
          </p:spPr>
          <p:txBody>
            <a:bodyPr wrap="none" rtlCol="0">
              <a:spAutoFit/>
            </a:bodyPr>
            <a:lstStyle/>
            <a:p>
              <a:r>
                <a:rPr lang="en-US" sz="1400" b="1" dirty="0">
                  <a:solidFill>
                    <a:schemeClr val="accent5"/>
                  </a:solidFill>
                </a:rPr>
                <a:t>Business events</a:t>
              </a:r>
            </a:p>
          </p:txBody>
        </p:sp>
      </p:grpSp>
      <p:sp>
        <p:nvSpPr>
          <p:cNvPr id="17" name="Rectangle 16">
            <a:extLst>
              <a:ext uri="{FF2B5EF4-FFF2-40B4-BE49-F238E27FC236}">
                <a16:creationId xmlns:a16="http://schemas.microsoft.com/office/drawing/2014/main" id="{DFB3AF4E-1DEE-9B4B-BAAB-77F6316659BE}"/>
              </a:ext>
            </a:extLst>
          </p:cNvPr>
          <p:cNvSpPr/>
          <p:nvPr/>
        </p:nvSpPr>
        <p:spPr>
          <a:xfrm>
            <a:off x="5403184"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Train</a:t>
            </a:r>
          </a:p>
        </p:txBody>
      </p:sp>
      <p:sp>
        <p:nvSpPr>
          <p:cNvPr id="18" name="Can 17">
            <a:extLst>
              <a:ext uri="{FF2B5EF4-FFF2-40B4-BE49-F238E27FC236}">
                <a16:creationId xmlns:a16="http://schemas.microsoft.com/office/drawing/2014/main" id="{094296BB-B8ED-294F-90D8-50127D15E1CD}"/>
              </a:ext>
            </a:extLst>
          </p:cNvPr>
          <p:cNvSpPr/>
          <p:nvPr/>
        </p:nvSpPr>
        <p:spPr>
          <a:xfrm>
            <a:off x="5315678" y="4753172"/>
            <a:ext cx="1537467" cy="511816"/>
          </a:xfrm>
          <a:prstGeom prst="ca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lake</a:t>
            </a:r>
          </a:p>
        </p:txBody>
      </p:sp>
      <p:sp>
        <p:nvSpPr>
          <p:cNvPr id="19" name="Rectangle 18">
            <a:extLst>
              <a:ext uri="{FF2B5EF4-FFF2-40B4-BE49-F238E27FC236}">
                <a16:creationId xmlns:a16="http://schemas.microsoft.com/office/drawing/2014/main" id="{F97EEF63-95FF-5E46-B412-5F8982C06359}"/>
              </a:ext>
            </a:extLst>
          </p:cNvPr>
          <p:cNvSpPr/>
          <p:nvPr/>
        </p:nvSpPr>
        <p:spPr>
          <a:xfrm>
            <a:off x="3192288"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Develop</a:t>
            </a:r>
          </a:p>
        </p:txBody>
      </p:sp>
      <p:sp>
        <p:nvSpPr>
          <p:cNvPr id="20" name="Rectangle 19">
            <a:extLst>
              <a:ext uri="{FF2B5EF4-FFF2-40B4-BE49-F238E27FC236}">
                <a16:creationId xmlns:a16="http://schemas.microsoft.com/office/drawing/2014/main" id="{423AB376-7167-9B43-BEA7-49FB46499773}"/>
              </a:ext>
            </a:extLst>
          </p:cNvPr>
          <p:cNvSpPr/>
          <p:nvPr/>
        </p:nvSpPr>
        <p:spPr>
          <a:xfrm>
            <a:off x="7614080" y="3952154"/>
            <a:ext cx="1481328"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Score</a:t>
            </a:r>
          </a:p>
        </p:txBody>
      </p:sp>
      <p:sp>
        <p:nvSpPr>
          <p:cNvPr id="22" name="Rectangle 21">
            <a:extLst>
              <a:ext uri="{FF2B5EF4-FFF2-40B4-BE49-F238E27FC236}">
                <a16:creationId xmlns:a16="http://schemas.microsoft.com/office/drawing/2014/main" id="{DF19508C-1139-E342-A422-E638B8699B21}"/>
              </a:ext>
            </a:extLst>
          </p:cNvPr>
          <p:cNvSpPr/>
          <p:nvPr/>
        </p:nvSpPr>
        <p:spPr>
          <a:xfrm>
            <a:off x="9291616"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Insights</a:t>
            </a:r>
          </a:p>
        </p:txBody>
      </p:sp>
      <p:cxnSp>
        <p:nvCxnSpPr>
          <p:cNvPr id="25" name="Straight Arrow Connector 24">
            <a:extLst>
              <a:ext uri="{FF2B5EF4-FFF2-40B4-BE49-F238E27FC236}">
                <a16:creationId xmlns:a16="http://schemas.microsoft.com/office/drawing/2014/main" id="{F14F3203-CC79-9C49-865A-656934CAD86F}"/>
              </a:ext>
            </a:extLst>
          </p:cNvPr>
          <p:cNvCxnSpPr>
            <a:cxnSpLocks/>
          </p:cNvCxnSpPr>
          <p:nvPr/>
        </p:nvCxnSpPr>
        <p:spPr>
          <a:xfrm flipV="1">
            <a:off x="8357461" y="2590800"/>
            <a:ext cx="1667251" cy="1316542"/>
          </a:xfrm>
          <a:prstGeom prst="straightConnector1">
            <a:avLst/>
          </a:prstGeom>
          <a:ln w="38100">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E8996C5B-E881-9E41-A785-16AC39F9102A}"/>
              </a:ext>
            </a:extLst>
          </p:cNvPr>
          <p:cNvCxnSpPr>
            <a:cxnSpLocks/>
          </p:cNvCxnSpPr>
          <p:nvPr/>
        </p:nvCxnSpPr>
        <p:spPr>
          <a:xfrm>
            <a:off x="3931920" y="4464773"/>
            <a:ext cx="1317413" cy="544307"/>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69F6DBB-2AB8-2446-A12E-4CBD15D3A666}"/>
              </a:ext>
            </a:extLst>
          </p:cNvPr>
          <p:cNvCxnSpPr/>
          <p:nvPr/>
        </p:nvCxnSpPr>
        <p:spPr>
          <a:xfrm flipH="1">
            <a:off x="6084412" y="4424691"/>
            <a:ext cx="3" cy="292581"/>
          </a:xfrm>
          <a:prstGeom prst="straightConnector1">
            <a:avLst/>
          </a:prstGeom>
          <a:ln w="28575">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FAD0BBC3-4768-534F-A63B-3E68801BFE88}"/>
              </a:ext>
            </a:extLst>
          </p:cNvPr>
          <p:cNvCxnSpPr>
            <a:cxnSpLocks/>
          </p:cNvCxnSpPr>
          <p:nvPr/>
        </p:nvCxnSpPr>
        <p:spPr>
          <a:xfrm flipV="1">
            <a:off x="6902976" y="4464774"/>
            <a:ext cx="1454485" cy="544306"/>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9" name="Right Arrow 28">
            <a:extLst>
              <a:ext uri="{FF2B5EF4-FFF2-40B4-BE49-F238E27FC236}">
                <a16:creationId xmlns:a16="http://schemas.microsoft.com/office/drawing/2014/main" id="{BAE2244E-EEB1-7A4B-B62F-BAFD61773A10}"/>
              </a:ext>
            </a:extLst>
          </p:cNvPr>
          <p:cNvSpPr/>
          <p:nvPr/>
        </p:nvSpPr>
        <p:spPr>
          <a:xfrm>
            <a:off x="4627585" y="4056789"/>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8638B8A7-F691-8248-AB56-15930E824383}"/>
              </a:ext>
            </a:extLst>
          </p:cNvPr>
          <p:cNvSpPr/>
          <p:nvPr/>
        </p:nvSpPr>
        <p:spPr>
          <a:xfrm>
            <a:off x="6820336" y="4041088"/>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D3237C9-EE77-1B42-8367-84F5FEC5CDDA}"/>
              </a:ext>
            </a:extLst>
          </p:cNvPr>
          <p:cNvSpPr/>
          <p:nvPr/>
        </p:nvSpPr>
        <p:spPr>
          <a:xfrm>
            <a:off x="4183780" y="5865543"/>
            <a:ext cx="3874779" cy="461665"/>
          </a:xfrm>
          <a:prstGeom prst="rect">
            <a:avLst/>
          </a:prstGeom>
        </p:spPr>
        <p:txBody>
          <a:bodyPr wrap="none">
            <a:spAutoFit/>
          </a:bodyPr>
          <a:lstStyle/>
          <a:p>
            <a:pPr algn="ctr"/>
            <a:r>
              <a:rPr lang="en-US" sz="2400" dirty="0">
                <a:solidFill>
                  <a:srgbClr val="0B61B8"/>
                </a:solidFill>
              </a:rPr>
              <a:t>Trained and scored offline</a:t>
            </a:r>
          </a:p>
        </p:txBody>
      </p:sp>
    </p:spTree>
    <p:extLst>
      <p:ext uri="{BB962C8B-B14F-4D97-AF65-F5344CB8AC3E}">
        <p14:creationId xmlns:p14="http://schemas.microsoft.com/office/powerpoint/2010/main" val="3711000913"/>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F31D-CF27-7149-A1EF-05A892F87EAD}"/>
              </a:ext>
            </a:extLst>
          </p:cNvPr>
          <p:cNvSpPr>
            <a:spLocks noGrp="1"/>
          </p:cNvSpPr>
          <p:nvPr>
            <p:ph type="title"/>
          </p:nvPr>
        </p:nvSpPr>
        <p:spPr/>
        <p:txBody>
          <a:bodyPr/>
          <a:lstStyle/>
          <a:p>
            <a:r>
              <a:rPr lang="en-US" dirty="0"/>
              <a:t>Use case 5: Cash flow projection</a:t>
            </a:r>
          </a:p>
        </p:txBody>
      </p:sp>
      <p:sp>
        <p:nvSpPr>
          <p:cNvPr id="3" name="TextBox 2">
            <a:extLst>
              <a:ext uri="{FF2B5EF4-FFF2-40B4-BE49-F238E27FC236}">
                <a16:creationId xmlns:a16="http://schemas.microsoft.com/office/drawing/2014/main" id="{0E33FBF6-B500-DD47-A698-E02A6157926C}"/>
              </a:ext>
            </a:extLst>
          </p:cNvPr>
          <p:cNvSpPr txBox="1"/>
          <p:nvPr/>
        </p:nvSpPr>
        <p:spPr>
          <a:xfrm>
            <a:off x="604911" y="1477108"/>
            <a:ext cx="11001681" cy="4154984"/>
          </a:xfrm>
          <a:prstGeom prst="rect">
            <a:avLst/>
          </a:prstGeom>
          <a:noFill/>
        </p:spPr>
        <p:txBody>
          <a:bodyPr wrap="square" rtlCol="0">
            <a:spAutoFit/>
          </a:bodyPr>
          <a:lstStyle/>
          <a:p>
            <a:r>
              <a:rPr lang="en-US" sz="2400" b="1" dirty="0"/>
              <a:t>Description:</a:t>
            </a:r>
            <a:r>
              <a:rPr lang="en-US" sz="2400" dirty="0"/>
              <a:t> Given the history of a business’s transactions and similar small businesses, predict the cash flow of a small business.</a:t>
            </a:r>
          </a:p>
          <a:p>
            <a:endParaRPr lang="en-US" sz="2400" dirty="0"/>
          </a:p>
          <a:p>
            <a:r>
              <a:rPr lang="en-US" sz="2400" b="1" dirty="0"/>
              <a:t>Model basics </a:t>
            </a:r>
            <a:r>
              <a:rPr lang="en-US" sz="2400" dirty="0"/>
              <a:t>(</a:t>
            </a:r>
            <a:r>
              <a:rPr lang="en-US" sz="2400" i="1" dirty="0"/>
              <a:t>predict</a:t>
            </a:r>
            <a:r>
              <a:rPr lang="en-US" sz="2400" dirty="0"/>
              <a:t> and then </a:t>
            </a:r>
            <a:r>
              <a:rPr lang="en-US" sz="2400" i="1" dirty="0"/>
              <a:t>forecast)</a:t>
            </a:r>
            <a:r>
              <a:rPr lang="en-US" sz="2400" b="1" dirty="0"/>
              <a:t>:</a:t>
            </a:r>
          </a:p>
          <a:p>
            <a:pPr marL="1660525"/>
            <a:r>
              <a:rPr lang="en-US" sz="2400" b="1" dirty="0"/>
              <a:t>Features: </a:t>
            </a:r>
            <a:r>
              <a:rPr lang="en-US" sz="2400" dirty="0"/>
              <a:t>Financial transactions</a:t>
            </a:r>
          </a:p>
          <a:p>
            <a:pPr marL="1660525"/>
            <a:r>
              <a:rPr lang="en-US" sz="2400" b="1" dirty="0"/>
              <a:t>Training:</a:t>
            </a:r>
            <a:r>
              <a:rPr lang="en-US" sz="2400" dirty="0"/>
              <a:t> Batch against business event &amp; third-party data</a:t>
            </a:r>
          </a:p>
          <a:p>
            <a:pPr marL="1660525"/>
            <a:r>
              <a:rPr lang="en-US" sz="2400" b="1" dirty="0"/>
              <a:t>Scoring:</a:t>
            </a:r>
            <a:r>
              <a:rPr lang="en-US" sz="2400" dirty="0"/>
              <a:t> Offline against business event &amp; third-party data for an individual</a:t>
            </a:r>
          </a:p>
          <a:p>
            <a:endParaRPr lang="en-US" sz="2400" dirty="0"/>
          </a:p>
          <a:p>
            <a:r>
              <a:rPr lang="en-US" sz="2400" b="1" dirty="0"/>
              <a:t>Benefit: </a:t>
            </a:r>
            <a:r>
              <a:rPr lang="en-US" sz="2400" dirty="0"/>
              <a:t>Small business owners can manage their cash flow proactively, making adjustments before they run out of money.</a:t>
            </a:r>
          </a:p>
        </p:txBody>
      </p:sp>
      <p:sp>
        <p:nvSpPr>
          <p:cNvPr id="4" name="Oval 3">
            <a:extLst>
              <a:ext uri="{FF2B5EF4-FFF2-40B4-BE49-F238E27FC236}">
                <a16:creationId xmlns:a16="http://schemas.microsoft.com/office/drawing/2014/main" id="{FF9DB865-8BBF-F243-BB2A-C3C147B61F67}"/>
              </a:ext>
            </a:extLst>
          </p:cNvPr>
          <p:cNvSpPr/>
          <p:nvPr/>
        </p:nvSpPr>
        <p:spPr>
          <a:xfrm>
            <a:off x="9736548" y="5878313"/>
            <a:ext cx="515815" cy="51581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BE</a:t>
            </a:r>
          </a:p>
        </p:txBody>
      </p:sp>
      <p:sp>
        <p:nvSpPr>
          <p:cNvPr id="5" name="Oval 4">
            <a:extLst>
              <a:ext uri="{FF2B5EF4-FFF2-40B4-BE49-F238E27FC236}">
                <a16:creationId xmlns:a16="http://schemas.microsoft.com/office/drawing/2014/main" id="{9F2E436A-1FF3-764E-A479-8887BCD02CEE}"/>
              </a:ext>
            </a:extLst>
          </p:cNvPr>
          <p:cNvSpPr/>
          <p:nvPr/>
        </p:nvSpPr>
        <p:spPr>
          <a:xfrm>
            <a:off x="10358324" y="5878313"/>
            <a:ext cx="515815" cy="51581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TD</a:t>
            </a:r>
          </a:p>
        </p:txBody>
      </p:sp>
      <p:pic>
        <p:nvPicPr>
          <p:cNvPr id="6" name="Picture 5">
            <a:extLst>
              <a:ext uri="{FF2B5EF4-FFF2-40B4-BE49-F238E27FC236}">
                <a16:creationId xmlns:a16="http://schemas.microsoft.com/office/drawing/2014/main" id="{267692CC-4141-F24D-B8E8-D1278C0B67AB}"/>
              </a:ext>
            </a:extLst>
          </p:cNvPr>
          <p:cNvPicPr>
            <a:picLocks noChangeAspect="1"/>
          </p:cNvPicPr>
          <p:nvPr/>
        </p:nvPicPr>
        <p:blipFill>
          <a:blip r:embed="rId3"/>
          <a:stretch>
            <a:fillRect/>
          </a:stretch>
        </p:blipFill>
        <p:spPr>
          <a:xfrm>
            <a:off x="970670" y="3080408"/>
            <a:ext cx="942535" cy="942535"/>
          </a:xfrm>
          <a:prstGeom prst="rect">
            <a:avLst/>
          </a:prstGeom>
        </p:spPr>
      </p:pic>
      <p:pic>
        <p:nvPicPr>
          <p:cNvPr id="8" name="Picture 7">
            <a:extLst>
              <a:ext uri="{FF2B5EF4-FFF2-40B4-BE49-F238E27FC236}">
                <a16:creationId xmlns:a16="http://schemas.microsoft.com/office/drawing/2014/main" id="{EDF076CB-2E36-7041-9C5D-7C72B433A00A}"/>
              </a:ext>
            </a:extLst>
          </p:cNvPr>
          <p:cNvPicPr>
            <a:picLocks noChangeAspect="1"/>
          </p:cNvPicPr>
          <p:nvPr/>
        </p:nvPicPr>
        <p:blipFill>
          <a:blip r:embed="rId4"/>
          <a:stretch>
            <a:fillRect/>
          </a:stretch>
        </p:blipFill>
        <p:spPr>
          <a:xfrm>
            <a:off x="8404606" y="5782373"/>
            <a:ext cx="707693" cy="707693"/>
          </a:xfrm>
          <a:prstGeom prst="rect">
            <a:avLst/>
          </a:prstGeom>
        </p:spPr>
      </p:pic>
      <p:pic>
        <p:nvPicPr>
          <p:cNvPr id="9" name="Picture 8">
            <a:extLst>
              <a:ext uri="{FF2B5EF4-FFF2-40B4-BE49-F238E27FC236}">
                <a16:creationId xmlns:a16="http://schemas.microsoft.com/office/drawing/2014/main" id="{BDCB2CF4-658D-AA40-ABC2-2B7FB3F72B17}"/>
              </a:ext>
            </a:extLst>
          </p:cNvPr>
          <p:cNvPicPr>
            <a:picLocks noChangeAspect="1"/>
          </p:cNvPicPr>
          <p:nvPr/>
        </p:nvPicPr>
        <p:blipFill>
          <a:blip r:embed="rId5"/>
          <a:stretch>
            <a:fillRect/>
          </a:stretch>
        </p:blipFill>
        <p:spPr>
          <a:xfrm>
            <a:off x="7479971" y="5673663"/>
            <a:ext cx="925113" cy="925113"/>
          </a:xfrm>
          <a:prstGeom prst="rect">
            <a:avLst/>
          </a:prstGeom>
        </p:spPr>
      </p:pic>
    </p:spTree>
    <p:extLst>
      <p:ext uri="{BB962C8B-B14F-4D97-AF65-F5344CB8AC3E}">
        <p14:creationId xmlns:p14="http://schemas.microsoft.com/office/powerpoint/2010/main" val="268824332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A43A-0870-E847-BBC6-BD813BC77E51}"/>
              </a:ext>
            </a:extLst>
          </p:cNvPr>
          <p:cNvSpPr>
            <a:spLocks noGrp="1"/>
          </p:cNvSpPr>
          <p:nvPr>
            <p:ph type="title"/>
          </p:nvPr>
        </p:nvSpPr>
        <p:spPr/>
        <p:txBody>
          <a:bodyPr/>
          <a:lstStyle/>
          <a:p>
            <a:r>
              <a:rPr lang="en-US" dirty="0"/>
              <a:t>Predictions and insights: run-time</a:t>
            </a:r>
          </a:p>
        </p:txBody>
      </p:sp>
      <p:sp>
        <p:nvSpPr>
          <p:cNvPr id="3" name="Rectangle 2">
            <a:extLst>
              <a:ext uri="{FF2B5EF4-FFF2-40B4-BE49-F238E27FC236}">
                <a16:creationId xmlns:a16="http://schemas.microsoft.com/office/drawing/2014/main" id="{90AFF120-49C0-4F4B-961C-3C78D4A729F0}"/>
              </a:ext>
            </a:extLst>
          </p:cNvPr>
          <p:cNvSpPr/>
          <p:nvPr/>
        </p:nvSpPr>
        <p:spPr>
          <a:xfrm>
            <a:off x="2434646" y="1405687"/>
            <a:ext cx="9185496" cy="18975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3F04100-0802-6749-9642-129A9E790456}"/>
              </a:ext>
            </a:extLst>
          </p:cNvPr>
          <p:cNvSpPr/>
          <p:nvPr/>
        </p:nvSpPr>
        <p:spPr>
          <a:xfrm>
            <a:off x="2434646" y="3510778"/>
            <a:ext cx="9185496" cy="18983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5D0863D-8850-CA44-A046-9CE1B1948BAC}"/>
              </a:ext>
            </a:extLst>
          </p:cNvPr>
          <p:cNvSpPr txBox="1"/>
          <p:nvPr/>
        </p:nvSpPr>
        <p:spPr>
          <a:xfrm>
            <a:off x="2475442" y="1477092"/>
            <a:ext cx="2082621" cy="400110"/>
          </a:xfrm>
          <a:prstGeom prst="rect">
            <a:avLst/>
          </a:prstGeom>
          <a:noFill/>
        </p:spPr>
        <p:txBody>
          <a:bodyPr wrap="none" rtlCol="0">
            <a:spAutoFit/>
          </a:bodyPr>
          <a:lstStyle/>
          <a:p>
            <a:r>
              <a:rPr lang="en-US" sz="2000" dirty="0"/>
              <a:t>Online real-time</a:t>
            </a:r>
          </a:p>
        </p:txBody>
      </p:sp>
      <p:sp>
        <p:nvSpPr>
          <p:cNvPr id="6" name="TextBox 5">
            <a:extLst>
              <a:ext uri="{FF2B5EF4-FFF2-40B4-BE49-F238E27FC236}">
                <a16:creationId xmlns:a16="http://schemas.microsoft.com/office/drawing/2014/main" id="{68B47B1E-8F5D-C447-AE86-6CA93C12B9CC}"/>
              </a:ext>
            </a:extLst>
          </p:cNvPr>
          <p:cNvSpPr txBox="1"/>
          <p:nvPr/>
        </p:nvSpPr>
        <p:spPr>
          <a:xfrm>
            <a:off x="2444288" y="3521185"/>
            <a:ext cx="1701107" cy="400110"/>
          </a:xfrm>
          <a:prstGeom prst="rect">
            <a:avLst/>
          </a:prstGeom>
          <a:noFill/>
        </p:spPr>
        <p:txBody>
          <a:bodyPr wrap="none" rtlCol="0">
            <a:spAutoFit/>
          </a:bodyPr>
          <a:lstStyle/>
          <a:p>
            <a:r>
              <a:rPr lang="en-US" sz="2000" dirty="0"/>
              <a:t>Offline batch</a:t>
            </a:r>
          </a:p>
        </p:txBody>
      </p:sp>
      <p:grpSp>
        <p:nvGrpSpPr>
          <p:cNvPr id="46" name="Group 45">
            <a:extLst>
              <a:ext uri="{FF2B5EF4-FFF2-40B4-BE49-F238E27FC236}">
                <a16:creationId xmlns:a16="http://schemas.microsoft.com/office/drawing/2014/main" id="{334224CB-9FC9-A14E-8BB2-2E218A4F332C}"/>
              </a:ext>
            </a:extLst>
          </p:cNvPr>
          <p:cNvGrpSpPr/>
          <p:nvPr/>
        </p:nvGrpSpPr>
        <p:grpSpPr>
          <a:xfrm>
            <a:off x="643974" y="4838205"/>
            <a:ext cx="1606816" cy="548640"/>
            <a:chOff x="664956" y="4781933"/>
            <a:chExt cx="1606816" cy="548640"/>
          </a:xfrm>
        </p:grpSpPr>
        <p:sp>
          <p:nvSpPr>
            <p:cNvPr id="35" name="Right Arrow 34">
              <a:extLst>
                <a:ext uri="{FF2B5EF4-FFF2-40B4-BE49-F238E27FC236}">
                  <a16:creationId xmlns:a16="http://schemas.microsoft.com/office/drawing/2014/main" id="{FCF71676-0216-8045-B470-CD4922320C10}"/>
                </a:ext>
              </a:extLst>
            </p:cNvPr>
            <p:cNvSpPr/>
            <p:nvPr/>
          </p:nvSpPr>
          <p:spPr>
            <a:xfrm>
              <a:off x="699004" y="4781933"/>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2" name="Rectangle 11">
              <a:extLst>
                <a:ext uri="{FF2B5EF4-FFF2-40B4-BE49-F238E27FC236}">
                  <a16:creationId xmlns:a16="http://schemas.microsoft.com/office/drawing/2014/main" id="{509D7A99-56F4-A24F-9082-5C91D32B5680}"/>
                </a:ext>
              </a:extLst>
            </p:cNvPr>
            <p:cNvSpPr/>
            <p:nvPr/>
          </p:nvSpPr>
          <p:spPr>
            <a:xfrm>
              <a:off x="664956" y="4900939"/>
              <a:ext cx="1593706" cy="307777"/>
            </a:xfrm>
            <a:prstGeom prst="rect">
              <a:avLst/>
            </a:prstGeom>
          </p:spPr>
          <p:txBody>
            <a:bodyPr wrap="none">
              <a:spAutoFit/>
            </a:bodyPr>
            <a:lstStyle/>
            <a:p>
              <a:r>
                <a:rPr lang="en-US" sz="1400" b="1" dirty="0">
                  <a:solidFill>
                    <a:schemeClr val="accent4"/>
                  </a:solidFill>
                </a:rPr>
                <a:t>Third-party data</a:t>
              </a:r>
              <a:endParaRPr lang="en-US" sz="1400" dirty="0">
                <a:solidFill>
                  <a:schemeClr val="accent4"/>
                </a:solidFill>
              </a:endParaRPr>
            </a:p>
          </p:txBody>
        </p:sp>
      </p:grpSp>
      <p:grpSp>
        <p:nvGrpSpPr>
          <p:cNvPr id="45" name="Group 44">
            <a:extLst>
              <a:ext uri="{FF2B5EF4-FFF2-40B4-BE49-F238E27FC236}">
                <a16:creationId xmlns:a16="http://schemas.microsoft.com/office/drawing/2014/main" id="{36F1E5F3-AF8C-5747-A9E9-5F1F9F5810C4}"/>
              </a:ext>
            </a:extLst>
          </p:cNvPr>
          <p:cNvGrpSpPr/>
          <p:nvPr/>
        </p:nvGrpSpPr>
        <p:grpSpPr>
          <a:xfrm>
            <a:off x="664956" y="3524018"/>
            <a:ext cx="1606816" cy="548640"/>
            <a:chOff x="664956" y="3707086"/>
            <a:chExt cx="1606816" cy="548640"/>
          </a:xfrm>
        </p:grpSpPr>
        <p:sp>
          <p:nvSpPr>
            <p:cNvPr id="33" name="Right Arrow 32">
              <a:extLst>
                <a:ext uri="{FF2B5EF4-FFF2-40B4-BE49-F238E27FC236}">
                  <a16:creationId xmlns:a16="http://schemas.microsoft.com/office/drawing/2014/main" id="{88477E30-575E-8E47-86BA-2CE54146B5FE}"/>
                </a:ext>
              </a:extLst>
            </p:cNvPr>
            <p:cNvSpPr/>
            <p:nvPr/>
          </p:nvSpPr>
          <p:spPr>
            <a:xfrm>
              <a:off x="699004" y="3707086"/>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a:extLst>
                <a:ext uri="{FF2B5EF4-FFF2-40B4-BE49-F238E27FC236}">
                  <a16:creationId xmlns:a16="http://schemas.microsoft.com/office/drawing/2014/main" id="{283B9A1E-ADD9-6049-B13C-A80280D9D73A}"/>
                </a:ext>
              </a:extLst>
            </p:cNvPr>
            <p:cNvSpPr txBox="1"/>
            <p:nvPr/>
          </p:nvSpPr>
          <p:spPr>
            <a:xfrm>
              <a:off x="664956" y="3827517"/>
              <a:ext cx="1564852" cy="307777"/>
            </a:xfrm>
            <a:prstGeom prst="rect">
              <a:avLst/>
            </a:prstGeom>
            <a:noFill/>
          </p:spPr>
          <p:txBody>
            <a:bodyPr wrap="none" rtlCol="0">
              <a:spAutoFit/>
            </a:bodyPr>
            <a:lstStyle/>
            <a:p>
              <a:r>
                <a:rPr lang="en-US" sz="1400" b="1" dirty="0">
                  <a:solidFill>
                    <a:schemeClr val="accent5"/>
                  </a:solidFill>
                </a:rPr>
                <a:t>Business events</a:t>
              </a:r>
            </a:p>
          </p:txBody>
        </p:sp>
      </p:grpSp>
      <p:sp>
        <p:nvSpPr>
          <p:cNvPr id="17" name="Rectangle 16">
            <a:extLst>
              <a:ext uri="{FF2B5EF4-FFF2-40B4-BE49-F238E27FC236}">
                <a16:creationId xmlns:a16="http://schemas.microsoft.com/office/drawing/2014/main" id="{DFB3AF4E-1DEE-9B4B-BAAB-77F6316659BE}"/>
              </a:ext>
            </a:extLst>
          </p:cNvPr>
          <p:cNvSpPr/>
          <p:nvPr/>
        </p:nvSpPr>
        <p:spPr>
          <a:xfrm>
            <a:off x="5403184"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Train</a:t>
            </a:r>
          </a:p>
        </p:txBody>
      </p:sp>
      <p:sp>
        <p:nvSpPr>
          <p:cNvPr id="18" name="Can 17">
            <a:extLst>
              <a:ext uri="{FF2B5EF4-FFF2-40B4-BE49-F238E27FC236}">
                <a16:creationId xmlns:a16="http://schemas.microsoft.com/office/drawing/2014/main" id="{094296BB-B8ED-294F-90D8-50127D15E1CD}"/>
              </a:ext>
            </a:extLst>
          </p:cNvPr>
          <p:cNvSpPr/>
          <p:nvPr/>
        </p:nvSpPr>
        <p:spPr>
          <a:xfrm>
            <a:off x="5315678" y="4753172"/>
            <a:ext cx="1537467" cy="511816"/>
          </a:xfrm>
          <a:prstGeom prst="ca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lake</a:t>
            </a:r>
          </a:p>
        </p:txBody>
      </p:sp>
      <p:sp>
        <p:nvSpPr>
          <p:cNvPr id="19" name="Rectangle 18">
            <a:extLst>
              <a:ext uri="{FF2B5EF4-FFF2-40B4-BE49-F238E27FC236}">
                <a16:creationId xmlns:a16="http://schemas.microsoft.com/office/drawing/2014/main" id="{F97EEF63-95FF-5E46-B412-5F8982C06359}"/>
              </a:ext>
            </a:extLst>
          </p:cNvPr>
          <p:cNvSpPr/>
          <p:nvPr/>
        </p:nvSpPr>
        <p:spPr>
          <a:xfrm>
            <a:off x="3192288"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Develop</a:t>
            </a:r>
          </a:p>
        </p:txBody>
      </p:sp>
      <p:sp>
        <p:nvSpPr>
          <p:cNvPr id="20" name="Rectangle 19">
            <a:extLst>
              <a:ext uri="{FF2B5EF4-FFF2-40B4-BE49-F238E27FC236}">
                <a16:creationId xmlns:a16="http://schemas.microsoft.com/office/drawing/2014/main" id="{423AB376-7167-9B43-BEA7-49FB46499773}"/>
              </a:ext>
            </a:extLst>
          </p:cNvPr>
          <p:cNvSpPr/>
          <p:nvPr/>
        </p:nvSpPr>
        <p:spPr>
          <a:xfrm>
            <a:off x="7614080" y="3952154"/>
            <a:ext cx="1481328"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Score</a:t>
            </a:r>
          </a:p>
        </p:txBody>
      </p:sp>
      <p:sp>
        <p:nvSpPr>
          <p:cNvPr id="22" name="Rectangle 21">
            <a:extLst>
              <a:ext uri="{FF2B5EF4-FFF2-40B4-BE49-F238E27FC236}">
                <a16:creationId xmlns:a16="http://schemas.microsoft.com/office/drawing/2014/main" id="{DF19508C-1139-E342-A422-E638B8699B21}"/>
              </a:ext>
            </a:extLst>
          </p:cNvPr>
          <p:cNvSpPr/>
          <p:nvPr/>
        </p:nvSpPr>
        <p:spPr>
          <a:xfrm>
            <a:off x="9291616"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Insights</a:t>
            </a:r>
          </a:p>
        </p:txBody>
      </p:sp>
      <p:cxnSp>
        <p:nvCxnSpPr>
          <p:cNvPr id="25" name="Straight Arrow Connector 24">
            <a:extLst>
              <a:ext uri="{FF2B5EF4-FFF2-40B4-BE49-F238E27FC236}">
                <a16:creationId xmlns:a16="http://schemas.microsoft.com/office/drawing/2014/main" id="{F14F3203-CC79-9C49-865A-656934CAD86F}"/>
              </a:ext>
            </a:extLst>
          </p:cNvPr>
          <p:cNvCxnSpPr>
            <a:cxnSpLocks/>
          </p:cNvCxnSpPr>
          <p:nvPr/>
        </p:nvCxnSpPr>
        <p:spPr>
          <a:xfrm flipV="1">
            <a:off x="8357461" y="2590800"/>
            <a:ext cx="1667251" cy="1316542"/>
          </a:xfrm>
          <a:prstGeom prst="straightConnector1">
            <a:avLst/>
          </a:prstGeom>
          <a:ln w="38100">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E8996C5B-E881-9E41-A785-16AC39F9102A}"/>
              </a:ext>
            </a:extLst>
          </p:cNvPr>
          <p:cNvCxnSpPr>
            <a:cxnSpLocks/>
          </p:cNvCxnSpPr>
          <p:nvPr/>
        </p:nvCxnSpPr>
        <p:spPr>
          <a:xfrm>
            <a:off x="3931920" y="4464773"/>
            <a:ext cx="1317413" cy="544307"/>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69F6DBB-2AB8-2446-A12E-4CBD15D3A666}"/>
              </a:ext>
            </a:extLst>
          </p:cNvPr>
          <p:cNvCxnSpPr/>
          <p:nvPr/>
        </p:nvCxnSpPr>
        <p:spPr>
          <a:xfrm flipH="1">
            <a:off x="6084412" y="4424691"/>
            <a:ext cx="3" cy="292581"/>
          </a:xfrm>
          <a:prstGeom prst="straightConnector1">
            <a:avLst/>
          </a:prstGeom>
          <a:ln w="28575">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FAD0BBC3-4768-534F-A63B-3E68801BFE88}"/>
              </a:ext>
            </a:extLst>
          </p:cNvPr>
          <p:cNvCxnSpPr>
            <a:cxnSpLocks/>
          </p:cNvCxnSpPr>
          <p:nvPr/>
        </p:nvCxnSpPr>
        <p:spPr>
          <a:xfrm flipV="1">
            <a:off x="6902976" y="4464774"/>
            <a:ext cx="1454485" cy="544306"/>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9" name="Right Arrow 28">
            <a:extLst>
              <a:ext uri="{FF2B5EF4-FFF2-40B4-BE49-F238E27FC236}">
                <a16:creationId xmlns:a16="http://schemas.microsoft.com/office/drawing/2014/main" id="{BAE2244E-EEB1-7A4B-B62F-BAFD61773A10}"/>
              </a:ext>
            </a:extLst>
          </p:cNvPr>
          <p:cNvSpPr/>
          <p:nvPr/>
        </p:nvSpPr>
        <p:spPr>
          <a:xfrm>
            <a:off x="4627585" y="4056789"/>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8638B8A7-F691-8248-AB56-15930E824383}"/>
              </a:ext>
            </a:extLst>
          </p:cNvPr>
          <p:cNvSpPr/>
          <p:nvPr/>
        </p:nvSpPr>
        <p:spPr>
          <a:xfrm>
            <a:off x="6820336" y="4041088"/>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D3237C9-EE77-1B42-8367-84F5FEC5CDDA}"/>
              </a:ext>
            </a:extLst>
          </p:cNvPr>
          <p:cNvSpPr/>
          <p:nvPr/>
        </p:nvSpPr>
        <p:spPr>
          <a:xfrm>
            <a:off x="4183780" y="5865543"/>
            <a:ext cx="3874779" cy="461665"/>
          </a:xfrm>
          <a:prstGeom prst="rect">
            <a:avLst/>
          </a:prstGeom>
        </p:spPr>
        <p:txBody>
          <a:bodyPr wrap="none">
            <a:spAutoFit/>
          </a:bodyPr>
          <a:lstStyle/>
          <a:p>
            <a:pPr algn="ctr"/>
            <a:r>
              <a:rPr lang="en-US" sz="2400" dirty="0">
                <a:solidFill>
                  <a:srgbClr val="0B61B8"/>
                </a:solidFill>
              </a:rPr>
              <a:t>Trained and scored offline</a:t>
            </a:r>
          </a:p>
        </p:txBody>
      </p:sp>
    </p:spTree>
    <p:extLst>
      <p:ext uri="{BB962C8B-B14F-4D97-AF65-F5344CB8AC3E}">
        <p14:creationId xmlns:p14="http://schemas.microsoft.com/office/powerpoint/2010/main" val="317135469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246" t="17283" r="8730" b="44117"/>
          <a:stretch/>
        </p:blipFill>
        <p:spPr>
          <a:xfrm>
            <a:off x="3819326" y="1940306"/>
            <a:ext cx="4620137" cy="967994"/>
          </a:xfrm>
          <a:prstGeom prst="rect">
            <a:avLst/>
          </a:prstGeom>
        </p:spPr>
      </p:pic>
      <p:pic>
        <p:nvPicPr>
          <p:cNvPr id="6" name="Picture 5" descr="Cornerstone_2016_RGB.eps"/>
          <p:cNvPicPr>
            <a:picLocks noChangeAspect="1"/>
          </p:cNvPicPr>
          <p:nvPr/>
        </p:nvPicPr>
        <p:blipFill rotWithShape="1">
          <a:blip r:embed="rId3">
            <a:extLst>
              <a:ext uri="{28A0092B-C50C-407E-A947-70E740481C1C}">
                <a14:useLocalDpi xmlns:a14="http://schemas.microsoft.com/office/drawing/2010/main" val="0"/>
              </a:ext>
            </a:extLst>
          </a:blip>
          <a:srcRect l="55975"/>
          <a:stretch/>
        </p:blipFill>
        <p:spPr>
          <a:xfrm>
            <a:off x="1308361" y="3207561"/>
            <a:ext cx="9597499" cy="707814"/>
          </a:xfrm>
          <a:prstGeom prst="rect">
            <a:avLst/>
          </a:prstGeom>
        </p:spPr>
      </p:pic>
    </p:spTree>
    <p:extLst>
      <p:ext uri="{BB962C8B-B14F-4D97-AF65-F5344CB8AC3E}">
        <p14:creationId xmlns:p14="http://schemas.microsoft.com/office/powerpoint/2010/main" val="2946367919"/>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C970-C49D-9440-AEE1-E9B36F0B0810}"/>
              </a:ext>
            </a:extLst>
          </p:cNvPr>
          <p:cNvSpPr>
            <a:spLocks noGrp="1"/>
          </p:cNvSpPr>
          <p:nvPr>
            <p:ph type="title"/>
          </p:nvPr>
        </p:nvSpPr>
        <p:spPr/>
        <p:txBody>
          <a:bodyPr/>
          <a:lstStyle/>
          <a:p>
            <a:r>
              <a:rPr lang="en-US" dirty="0"/>
              <a:t>Key takeaways</a:t>
            </a:r>
          </a:p>
        </p:txBody>
      </p:sp>
      <p:sp>
        <p:nvSpPr>
          <p:cNvPr id="3" name="TextBox 2">
            <a:extLst>
              <a:ext uri="{FF2B5EF4-FFF2-40B4-BE49-F238E27FC236}">
                <a16:creationId xmlns:a16="http://schemas.microsoft.com/office/drawing/2014/main" id="{340F5B15-8FC3-3F48-B2DC-82CCCB5B288B}"/>
              </a:ext>
            </a:extLst>
          </p:cNvPr>
          <p:cNvSpPr txBox="1"/>
          <p:nvPr/>
        </p:nvSpPr>
        <p:spPr>
          <a:xfrm>
            <a:off x="646948" y="2217293"/>
            <a:ext cx="11054722" cy="1431161"/>
          </a:xfrm>
          <a:prstGeom prst="rect">
            <a:avLst/>
          </a:prstGeom>
          <a:noFill/>
        </p:spPr>
        <p:txBody>
          <a:bodyPr wrap="square" rtlCol="0">
            <a:spAutoFit/>
          </a:bodyPr>
          <a:lstStyle/>
          <a:p>
            <a:pPr marL="342900" indent="-342900">
              <a:spcAft>
                <a:spcPts val="900"/>
              </a:spcAft>
              <a:buFont typeface="Arial" panose="020B0604020202020204" pitchFamily="34" charset="0"/>
              <a:buChar char="•"/>
            </a:pPr>
            <a:r>
              <a:rPr lang="en-US" sz="2400" dirty="0">
                <a:cs typeface="+mj-cs"/>
              </a:rPr>
              <a:t>Machine learning is changing the way we think about products</a:t>
            </a:r>
          </a:p>
          <a:p>
            <a:pPr marL="342900" indent="-342900">
              <a:spcAft>
                <a:spcPts val="900"/>
              </a:spcAft>
              <a:buFont typeface="Arial" panose="020B0604020202020204" pitchFamily="34" charset="0"/>
              <a:buChar char="•"/>
            </a:pPr>
            <a:r>
              <a:rPr lang="en-US" sz="2400" dirty="0">
                <a:cs typeface="+mj-cs"/>
              </a:rPr>
              <a:t>Machine learning can be used to solve a number of types of problems</a:t>
            </a:r>
          </a:p>
          <a:p>
            <a:pPr marL="342900" indent="-342900">
              <a:spcAft>
                <a:spcPts val="900"/>
              </a:spcAft>
              <a:buFont typeface="Arial" panose="020B0604020202020204" pitchFamily="34" charset="0"/>
              <a:buChar char="•"/>
            </a:pPr>
            <a:r>
              <a:rPr lang="en-US" sz="2400" dirty="0">
                <a:cs typeface="+mj-cs"/>
              </a:rPr>
              <a:t>Different categories of data can be combined and used online and offline</a:t>
            </a:r>
          </a:p>
        </p:txBody>
      </p:sp>
      <p:sp>
        <p:nvSpPr>
          <p:cNvPr id="4" name="Oval 3">
            <a:extLst>
              <a:ext uri="{FF2B5EF4-FFF2-40B4-BE49-F238E27FC236}">
                <a16:creationId xmlns:a16="http://schemas.microsoft.com/office/drawing/2014/main" id="{6A3CA02D-06B5-8749-9E74-1279DF6E6E9B}"/>
              </a:ext>
            </a:extLst>
          </p:cNvPr>
          <p:cNvSpPr/>
          <p:nvPr/>
        </p:nvSpPr>
        <p:spPr>
          <a:xfrm>
            <a:off x="6951144" y="4654189"/>
            <a:ext cx="853627" cy="85362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b="1" dirty="0"/>
              <a:t>BE</a:t>
            </a:r>
          </a:p>
        </p:txBody>
      </p:sp>
      <p:sp>
        <p:nvSpPr>
          <p:cNvPr id="5" name="Oval 4">
            <a:extLst>
              <a:ext uri="{FF2B5EF4-FFF2-40B4-BE49-F238E27FC236}">
                <a16:creationId xmlns:a16="http://schemas.microsoft.com/office/drawing/2014/main" id="{B0506C95-F356-FB4D-A3B2-8CF2E1DCADCB}"/>
              </a:ext>
            </a:extLst>
          </p:cNvPr>
          <p:cNvSpPr/>
          <p:nvPr/>
        </p:nvSpPr>
        <p:spPr>
          <a:xfrm>
            <a:off x="8113128" y="4654189"/>
            <a:ext cx="853627" cy="85362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b="1" dirty="0"/>
              <a:t>BD</a:t>
            </a:r>
          </a:p>
        </p:txBody>
      </p:sp>
      <p:sp>
        <p:nvSpPr>
          <p:cNvPr id="6" name="Oval 5">
            <a:extLst>
              <a:ext uri="{FF2B5EF4-FFF2-40B4-BE49-F238E27FC236}">
                <a16:creationId xmlns:a16="http://schemas.microsoft.com/office/drawing/2014/main" id="{1D7D3209-8C44-D140-80BD-0EAEE7E05BFC}"/>
              </a:ext>
            </a:extLst>
          </p:cNvPr>
          <p:cNvSpPr/>
          <p:nvPr/>
        </p:nvSpPr>
        <p:spPr>
          <a:xfrm>
            <a:off x="9275112" y="4654189"/>
            <a:ext cx="853627" cy="85362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b="1" dirty="0"/>
              <a:t>TD</a:t>
            </a:r>
          </a:p>
        </p:txBody>
      </p:sp>
      <p:pic>
        <p:nvPicPr>
          <p:cNvPr id="7" name="Picture 6">
            <a:extLst>
              <a:ext uri="{FF2B5EF4-FFF2-40B4-BE49-F238E27FC236}">
                <a16:creationId xmlns:a16="http://schemas.microsoft.com/office/drawing/2014/main" id="{14A4344C-7B30-2D4D-89B4-62022F4069A7}"/>
              </a:ext>
            </a:extLst>
          </p:cNvPr>
          <p:cNvPicPr>
            <a:picLocks noChangeAspect="1"/>
          </p:cNvPicPr>
          <p:nvPr/>
        </p:nvPicPr>
        <p:blipFill>
          <a:blip r:embed="rId2"/>
          <a:stretch>
            <a:fillRect/>
          </a:stretch>
        </p:blipFill>
        <p:spPr>
          <a:xfrm>
            <a:off x="2064065" y="4588521"/>
            <a:ext cx="1152985" cy="1152985"/>
          </a:xfrm>
          <a:prstGeom prst="rect">
            <a:avLst/>
          </a:prstGeom>
        </p:spPr>
      </p:pic>
      <p:pic>
        <p:nvPicPr>
          <p:cNvPr id="8" name="Picture 7">
            <a:extLst>
              <a:ext uri="{FF2B5EF4-FFF2-40B4-BE49-F238E27FC236}">
                <a16:creationId xmlns:a16="http://schemas.microsoft.com/office/drawing/2014/main" id="{E0E4D5CC-4916-F54A-B504-4F5E6528B587}"/>
              </a:ext>
            </a:extLst>
          </p:cNvPr>
          <p:cNvPicPr>
            <a:picLocks noChangeAspect="1"/>
          </p:cNvPicPr>
          <p:nvPr/>
        </p:nvPicPr>
        <p:blipFill>
          <a:blip r:embed="rId3"/>
          <a:stretch>
            <a:fillRect/>
          </a:stretch>
        </p:blipFill>
        <p:spPr>
          <a:xfrm>
            <a:off x="3336167" y="4625365"/>
            <a:ext cx="971564" cy="971564"/>
          </a:xfrm>
          <a:prstGeom prst="rect">
            <a:avLst/>
          </a:prstGeom>
        </p:spPr>
      </p:pic>
      <p:pic>
        <p:nvPicPr>
          <p:cNvPr id="9" name="Picture 8">
            <a:extLst>
              <a:ext uri="{FF2B5EF4-FFF2-40B4-BE49-F238E27FC236}">
                <a16:creationId xmlns:a16="http://schemas.microsoft.com/office/drawing/2014/main" id="{3C6C7467-285E-C943-8647-38541C3B1617}"/>
              </a:ext>
            </a:extLst>
          </p:cNvPr>
          <p:cNvPicPr>
            <a:picLocks noChangeAspect="1"/>
          </p:cNvPicPr>
          <p:nvPr/>
        </p:nvPicPr>
        <p:blipFill>
          <a:blip r:embed="rId4"/>
          <a:stretch>
            <a:fillRect/>
          </a:stretch>
        </p:blipFill>
        <p:spPr>
          <a:xfrm>
            <a:off x="4426848" y="4643552"/>
            <a:ext cx="882010" cy="882010"/>
          </a:xfrm>
          <a:prstGeom prst="rect">
            <a:avLst/>
          </a:prstGeom>
        </p:spPr>
      </p:pic>
      <p:sp>
        <p:nvSpPr>
          <p:cNvPr id="10" name="Title 1">
            <a:extLst>
              <a:ext uri="{FF2B5EF4-FFF2-40B4-BE49-F238E27FC236}">
                <a16:creationId xmlns:a16="http://schemas.microsoft.com/office/drawing/2014/main" id="{0C792263-058D-FE45-89D9-A6842427B2B4}"/>
              </a:ext>
            </a:extLst>
          </p:cNvPr>
          <p:cNvSpPr txBox="1">
            <a:spLocks/>
          </p:cNvSpPr>
          <p:nvPr/>
        </p:nvSpPr>
        <p:spPr>
          <a:xfrm>
            <a:off x="806373" y="1132990"/>
            <a:ext cx="8575000" cy="546731"/>
          </a:xfrm>
          <a:prstGeom prst="rect">
            <a:avLst/>
          </a:prstGeom>
        </p:spPr>
        <p:txBody>
          <a:bodyPr vert="horz" wrap="none" lIns="91424" tIns="45711" rIns="91424" bIns="45711" rtlCol="0" anchor="t" anchorCtr="0">
            <a:noAutofit/>
          </a:bodyPr>
          <a:lstStyle>
            <a:lvl1pPr algn="l" defTabSz="457039" rtl="0" eaLnBrk="1" latinLnBrk="0" hangingPunct="1">
              <a:lnSpc>
                <a:spcPct val="95000"/>
              </a:lnSpc>
              <a:spcBef>
                <a:spcPct val="0"/>
              </a:spcBef>
              <a:buNone/>
              <a:defRPr sz="3000" b="1" kern="1200" cap="none" spc="0" baseline="0">
                <a:solidFill>
                  <a:schemeClr val="accent1"/>
                </a:solidFill>
                <a:latin typeface="+mj-lt"/>
                <a:ea typeface="+mj-ea"/>
                <a:cs typeface="+mj-cs"/>
              </a:defRPr>
            </a:lvl1pPr>
          </a:lstStyle>
          <a:p>
            <a:pPr algn="ctr"/>
            <a:r>
              <a:rPr lang="en-US" sz="2400" b="0" i="1" dirty="0"/>
              <a:t>Unlock the power of many for the prosperity of one</a:t>
            </a:r>
            <a:endParaRPr lang="en-US" sz="2400" i="1" dirty="0"/>
          </a:p>
        </p:txBody>
      </p:sp>
    </p:spTree>
    <p:extLst>
      <p:ext uri="{BB962C8B-B14F-4D97-AF65-F5344CB8AC3E}">
        <p14:creationId xmlns:p14="http://schemas.microsoft.com/office/powerpoint/2010/main" val="400650908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9BE8-2B29-AB45-B3F3-F3C718A01CEE}"/>
              </a:ext>
            </a:extLst>
          </p:cNvPr>
          <p:cNvSpPr>
            <a:spLocks noGrp="1"/>
          </p:cNvSpPr>
          <p:nvPr>
            <p:ph type="title"/>
          </p:nvPr>
        </p:nvSpPr>
        <p:spPr/>
        <p:txBody>
          <a:bodyPr/>
          <a:lstStyle/>
          <a:p>
            <a:r>
              <a:rPr lang="en-US" dirty="0"/>
              <a:t>Q&amp;A</a:t>
            </a:r>
          </a:p>
        </p:txBody>
      </p:sp>
      <p:pic>
        <p:nvPicPr>
          <p:cNvPr id="4" name="Picture 3">
            <a:extLst>
              <a:ext uri="{FF2B5EF4-FFF2-40B4-BE49-F238E27FC236}">
                <a16:creationId xmlns:a16="http://schemas.microsoft.com/office/drawing/2014/main" id="{0AFD7D46-6371-A94A-865F-00A61462FE7E}"/>
              </a:ext>
            </a:extLst>
          </p:cNvPr>
          <p:cNvPicPr>
            <a:picLocks noChangeAspect="1"/>
          </p:cNvPicPr>
          <p:nvPr/>
        </p:nvPicPr>
        <p:blipFill>
          <a:blip r:embed="rId2"/>
          <a:stretch>
            <a:fillRect/>
          </a:stretch>
        </p:blipFill>
        <p:spPr>
          <a:xfrm>
            <a:off x="4073647" y="1257948"/>
            <a:ext cx="3960471" cy="3960471"/>
          </a:xfrm>
          <a:prstGeom prst="rect">
            <a:avLst/>
          </a:prstGeom>
        </p:spPr>
      </p:pic>
      <p:sp>
        <p:nvSpPr>
          <p:cNvPr id="5" name="TextBox 4">
            <a:extLst>
              <a:ext uri="{FF2B5EF4-FFF2-40B4-BE49-F238E27FC236}">
                <a16:creationId xmlns:a16="http://schemas.microsoft.com/office/drawing/2014/main" id="{9A579519-FE4C-C44A-86B4-0AA87C473868}"/>
              </a:ext>
            </a:extLst>
          </p:cNvPr>
          <p:cNvSpPr txBox="1"/>
          <p:nvPr/>
        </p:nvSpPr>
        <p:spPr>
          <a:xfrm>
            <a:off x="4029584" y="5782614"/>
            <a:ext cx="4129657" cy="461665"/>
          </a:xfrm>
          <a:prstGeom prst="rect">
            <a:avLst/>
          </a:prstGeom>
          <a:noFill/>
        </p:spPr>
        <p:txBody>
          <a:bodyPr wrap="none" rtlCol="0">
            <a:spAutoFit/>
          </a:bodyPr>
          <a:lstStyle/>
          <a:p>
            <a:pPr algn="ctr"/>
            <a:r>
              <a:rPr lang="en-US" sz="2400" b="1" dirty="0" err="1"/>
              <a:t>Calum_Murray@intuit.com</a:t>
            </a:r>
            <a:endParaRPr lang="en-US" sz="2400" b="1" dirty="0"/>
          </a:p>
        </p:txBody>
      </p:sp>
    </p:spTree>
    <p:extLst>
      <p:ext uri="{BB962C8B-B14F-4D97-AF65-F5344CB8AC3E}">
        <p14:creationId xmlns:p14="http://schemas.microsoft.com/office/powerpoint/2010/main" val="125945693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B863C8-55D6-FD4E-BD48-F301C1C282DC}"/>
              </a:ext>
            </a:extLst>
          </p:cNvPr>
          <p:cNvSpPr>
            <a:spLocks noGrp="1"/>
          </p:cNvSpPr>
          <p:nvPr>
            <p:ph type="title"/>
          </p:nvPr>
        </p:nvSpPr>
        <p:spPr/>
        <p:txBody>
          <a:bodyPr/>
          <a:lstStyle/>
          <a:p>
            <a:r>
              <a:rPr lang="en-US" dirty="0"/>
              <a:t>Machine learning at Intuit</a:t>
            </a:r>
          </a:p>
        </p:txBody>
      </p:sp>
      <p:pic>
        <p:nvPicPr>
          <p:cNvPr id="7" name="Picture 6">
            <a:extLst>
              <a:ext uri="{FF2B5EF4-FFF2-40B4-BE49-F238E27FC236}">
                <a16:creationId xmlns:a16="http://schemas.microsoft.com/office/drawing/2014/main" id="{24138ADB-291A-234F-96A4-EB7485164292}"/>
              </a:ext>
            </a:extLst>
          </p:cNvPr>
          <p:cNvPicPr>
            <a:picLocks noChangeAspect="1"/>
          </p:cNvPicPr>
          <p:nvPr/>
        </p:nvPicPr>
        <p:blipFill rotWithShape="1">
          <a:blip r:embed="rId2"/>
          <a:srcRect l="20294" r="11226"/>
          <a:stretch/>
        </p:blipFill>
        <p:spPr>
          <a:xfrm>
            <a:off x="501175" y="1567670"/>
            <a:ext cx="5559714" cy="4059408"/>
          </a:xfrm>
          <a:prstGeom prst="rect">
            <a:avLst/>
          </a:prstGeom>
        </p:spPr>
      </p:pic>
      <p:sp>
        <p:nvSpPr>
          <p:cNvPr id="10" name="TextBox 9">
            <a:extLst>
              <a:ext uri="{FF2B5EF4-FFF2-40B4-BE49-F238E27FC236}">
                <a16:creationId xmlns:a16="http://schemas.microsoft.com/office/drawing/2014/main" id="{4587E269-FEDD-A54E-95F9-CEC4A0127193}"/>
              </a:ext>
            </a:extLst>
          </p:cNvPr>
          <p:cNvSpPr txBox="1"/>
          <p:nvPr/>
        </p:nvSpPr>
        <p:spPr>
          <a:xfrm>
            <a:off x="6353907" y="2212438"/>
            <a:ext cx="5357447" cy="2231380"/>
          </a:xfrm>
          <a:prstGeom prst="rect">
            <a:avLst/>
          </a:prstGeom>
          <a:noFill/>
        </p:spPr>
        <p:txBody>
          <a:bodyPr wrap="square" rtlCol="0">
            <a:spAutoFit/>
          </a:bodyPr>
          <a:lstStyle/>
          <a:p>
            <a:pPr>
              <a:spcAft>
                <a:spcPts val="600"/>
              </a:spcAft>
            </a:pPr>
            <a:r>
              <a:rPr lang="en-US" b="1" dirty="0"/>
              <a:t>This talk is ...</a:t>
            </a:r>
          </a:p>
          <a:p>
            <a:pPr>
              <a:spcAft>
                <a:spcPts val="600"/>
              </a:spcAft>
            </a:pPr>
            <a:r>
              <a:rPr lang="en-US" dirty="0"/>
              <a:t>An overview of how Intuit thinks of ML</a:t>
            </a:r>
          </a:p>
          <a:p>
            <a:pPr>
              <a:spcAft>
                <a:spcPts val="600"/>
              </a:spcAft>
            </a:pPr>
            <a:r>
              <a:rPr lang="en-US" dirty="0"/>
              <a:t>A high-level view of some Intuit’s ML use cases</a:t>
            </a:r>
          </a:p>
          <a:p>
            <a:pPr>
              <a:spcAft>
                <a:spcPts val="600"/>
              </a:spcAft>
            </a:pPr>
            <a:endParaRPr lang="en-US" b="1" dirty="0"/>
          </a:p>
          <a:p>
            <a:pPr>
              <a:spcAft>
                <a:spcPts val="600"/>
              </a:spcAft>
            </a:pPr>
            <a:r>
              <a:rPr lang="en-US" b="1" dirty="0"/>
              <a:t>This talk is not ...</a:t>
            </a:r>
          </a:p>
          <a:p>
            <a:pPr>
              <a:spcAft>
                <a:spcPts val="600"/>
              </a:spcAft>
            </a:pPr>
            <a:r>
              <a:rPr lang="en-US" dirty="0"/>
              <a:t>A detailed examination of models</a:t>
            </a:r>
          </a:p>
        </p:txBody>
      </p:sp>
    </p:spTree>
    <p:extLst>
      <p:ext uri="{BB962C8B-B14F-4D97-AF65-F5344CB8AC3E}">
        <p14:creationId xmlns:p14="http://schemas.microsoft.com/office/powerpoint/2010/main" val="2781444197"/>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36" name="think-cell Slide" r:id="rId5" imgW="216" imgH="216" progId="TCLayout.ActiveDocument.1">
                  <p:embed/>
                </p:oleObj>
              </mc:Choice>
              <mc:Fallback>
                <p:oleObj name="think-cell Slide" r:id="rId5" imgW="216" imgH="216" progId="TCLayout.ActiveDocument.1">
                  <p:embed/>
                  <p:pic>
                    <p:nvPicPr>
                      <p:cNvPr id="7" name="Object 6"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p:cNvSpPr/>
          <p:nvPr/>
        </p:nvSpPr>
        <p:spPr>
          <a:xfrm>
            <a:off x="562708" y="1768303"/>
            <a:ext cx="3548905" cy="60113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6" name="Title 1"/>
          <p:cNvSpPr txBox="1">
            <a:spLocks/>
          </p:cNvSpPr>
          <p:nvPr/>
        </p:nvSpPr>
        <p:spPr bwMode="auto">
          <a:xfrm>
            <a:off x="1701946" y="1854798"/>
            <a:ext cx="1270428" cy="422853"/>
          </a:xfrm>
          <a:prstGeom prst="rect">
            <a:avLst/>
          </a:prstGeom>
          <a:noFill/>
          <a:ln w="9525">
            <a:noFill/>
            <a:miter lim="800000"/>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lvl1pPr algn="ctr" rtl="0" fontAlgn="base">
              <a:spcBef>
                <a:spcPct val="0"/>
              </a:spcBef>
              <a:spcAft>
                <a:spcPct val="0"/>
              </a:spcAft>
              <a:defRPr lang="en-US" sz="3800" b="0" dirty="0">
                <a:solidFill>
                  <a:srgbClr val="4E84C4"/>
                </a:solidFill>
                <a:latin typeface="FS Albert" pitchFamily="50" charset="0"/>
                <a:ea typeface="+mj-ea"/>
                <a:cs typeface="+mj-cs"/>
              </a:defRPr>
            </a:lvl1pPr>
            <a:lvl2pPr algn="l" rtl="0" fontAlgn="base">
              <a:spcBef>
                <a:spcPct val="0"/>
              </a:spcBef>
              <a:spcAft>
                <a:spcPct val="0"/>
              </a:spcAft>
              <a:defRPr sz="2600" b="1">
                <a:solidFill>
                  <a:srgbClr val="2F5EBF"/>
                </a:solidFill>
                <a:latin typeface="Verdana" pitchFamily="34" charset="0"/>
              </a:defRPr>
            </a:lvl2pPr>
            <a:lvl3pPr algn="l" rtl="0" fontAlgn="base">
              <a:spcBef>
                <a:spcPct val="0"/>
              </a:spcBef>
              <a:spcAft>
                <a:spcPct val="0"/>
              </a:spcAft>
              <a:defRPr sz="2600" b="1">
                <a:solidFill>
                  <a:srgbClr val="2F5EBF"/>
                </a:solidFill>
                <a:latin typeface="Verdana" pitchFamily="34" charset="0"/>
              </a:defRPr>
            </a:lvl3pPr>
            <a:lvl4pPr algn="l" rtl="0" fontAlgn="base">
              <a:spcBef>
                <a:spcPct val="0"/>
              </a:spcBef>
              <a:spcAft>
                <a:spcPct val="0"/>
              </a:spcAft>
              <a:defRPr sz="2600" b="1">
                <a:solidFill>
                  <a:srgbClr val="2F5EBF"/>
                </a:solidFill>
                <a:latin typeface="Verdana" pitchFamily="34" charset="0"/>
              </a:defRPr>
            </a:lvl4pPr>
            <a:lvl5pPr algn="l" rtl="0" fontAlgn="base">
              <a:spcBef>
                <a:spcPct val="0"/>
              </a:spcBef>
              <a:spcAft>
                <a:spcPct val="0"/>
              </a:spcAft>
              <a:defRPr sz="2600" b="1">
                <a:solidFill>
                  <a:srgbClr val="2F5EBF"/>
                </a:solidFill>
                <a:latin typeface="Verdana" pitchFamily="34" charset="0"/>
              </a:defRPr>
            </a:lvl5pPr>
            <a:lvl6pPr marL="457200" algn="l" rtl="0" fontAlgn="base">
              <a:spcBef>
                <a:spcPct val="0"/>
              </a:spcBef>
              <a:spcAft>
                <a:spcPct val="0"/>
              </a:spcAft>
              <a:defRPr sz="2600" b="1">
                <a:solidFill>
                  <a:srgbClr val="2F5EBF"/>
                </a:solidFill>
                <a:latin typeface="Verdana" pitchFamily="34" charset="0"/>
              </a:defRPr>
            </a:lvl6pPr>
            <a:lvl7pPr marL="914400" algn="l" rtl="0" fontAlgn="base">
              <a:spcBef>
                <a:spcPct val="0"/>
              </a:spcBef>
              <a:spcAft>
                <a:spcPct val="0"/>
              </a:spcAft>
              <a:defRPr sz="2600" b="1">
                <a:solidFill>
                  <a:srgbClr val="2F5EBF"/>
                </a:solidFill>
                <a:latin typeface="Verdana" pitchFamily="34" charset="0"/>
              </a:defRPr>
            </a:lvl7pPr>
            <a:lvl8pPr marL="1371600" algn="l" rtl="0" fontAlgn="base">
              <a:spcBef>
                <a:spcPct val="0"/>
              </a:spcBef>
              <a:spcAft>
                <a:spcPct val="0"/>
              </a:spcAft>
              <a:defRPr sz="2600" b="1">
                <a:solidFill>
                  <a:srgbClr val="2F5EBF"/>
                </a:solidFill>
                <a:latin typeface="Verdana" pitchFamily="34" charset="0"/>
              </a:defRPr>
            </a:lvl8pPr>
            <a:lvl9pPr marL="1828800" algn="l" rtl="0" fontAlgn="base">
              <a:spcBef>
                <a:spcPct val="0"/>
              </a:spcBef>
              <a:spcAft>
                <a:spcPct val="0"/>
              </a:spcAft>
              <a:defRPr sz="2600" b="1">
                <a:solidFill>
                  <a:srgbClr val="2F5EBF"/>
                </a:solidFill>
                <a:latin typeface="Verdana" pitchFamily="34" charset="0"/>
              </a:defRPr>
            </a:lvl9pPr>
          </a:lstStyle>
          <a:p>
            <a:r>
              <a:rPr lang="en-US" sz="1800" b="1" dirty="0">
                <a:solidFill>
                  <a:schemeClr val="bg1"/>
                </a:solidFill>
                <a:latin typeface="+mn-lt"/>
                <a:ea typeface="+mn-ea"/>
                <a:cs typeface="Arial" pitchFamily="34" charset="0"/>
              </a:rPr>
              <a:t>Consumers</a:t>
            </a:r>
          </a:p>
        </p:txBody>
      </p:sp>
      <p:sp>
        <p:nvSpPr>
          <p:cNvPr id="13" name="Rectangle 12"/>
          <p:cNvSpPr/>
          <p:nvPr/>
        </p:nvSpPr>
        <p:spPr>
          <a:xfrm>
            <a:off x="4308074" y="1768303"/>
            <a:ext cx="3548905" cy="601132"/>
          </a:xfrm>
          <a:prstGeom prst="rect">
            <a:avLst/>
          </a:prstGeom>
          <a:solidFill>
            <a:srgbClr val="2CA0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itle 1"/>
          <p:cNvSpPr txBox="1">
            <a:spLocks/>
          </p:cNvSpPr>
          <p:nvPr/>
        </p:nvSpPr>
        <p:spPr bwMode="auto">
          <a:xfrm>
            <a:off x="4574697" y="1752032"/>
            <a:ext cx="2995606" cy="628389"/>
          </a:xfrm>
          <a:prstGeom prst="rect">
            <a:avLst/>
          </a:prstGeom>
          <a:noFill/>
          <a:ln w="9525">
            <a:noFill/>
            <a:miter lim="800000"/>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lvl1pPr algn="ctr" rtl="0" fontAlgn="base">
              <a:spcBef>
                <a:spcPct val="0"/>
              </a:spcBef>
              <a:spcAft>
                <a:spcPct val="0"/>
              </a:spcAft>
              <a:defRPr lang="en-US" sz="3800" b="0" dirty="0">
                <a:solidFill>
                  <a:srgbClr val="4E84C4"/>
                </a:solidFill>
                <a:latin typeface="FS Albert" pitchFamily="50" charset="0"/>
                <a:ea typeface="+mj-ea"/>
                <a:cs typeface="+mj-cs"/>
              </a:defRPr>
            </a:lvl1pPr>
            <a:lvl2pPr algn="l" rtl="0" fontAlgn="base">
              <a:spcBef>
                <a:spcPct val="0"/>
              </a:spcBef>
              <a:spcAft>
                <a:spcPct val="0"/>
              </a:spcAft>
              <a:defRPr sz="2600" b="1">
                <a:solidFill>
                  <a:srgbClr val="2F5EBF"/>
                </a:solidFill>
                <a:latin typeface="Verdana" pitchFamily="34" charset="0"/>
              </a:defRPr>
            </a:lvl2pPr>
            <a:lvl3pPr algn="l" rtl="0" fontAlgn="base">
              <a:spcBef>
                <a:spcPct val="0"/>
              </a:spcBef>
              <a:spcAft>
                <a:spcPct val="0"/>
              </a:spcAft>
              <a:defRPr sz="2600" b="1">
                <a:solidFill>
                  <a:srgbClr val="2F5EBF"/>
                </a:solidFill>
                <a:latin typeface="Verdana" pitchFamily="34" charset="0"/>
              </a:defRPr>
            </a:lvl3pPr>
            <a:lvl4pPr algn="l" rtl="0" fontAlgn="base">
              <a:spcBef>
                <a:spcPct val="0"/>
              </a:spcBef>
              <a:spcAft>
                <a:spcPct val="0"/>
              </a:spcAft>
              <a:defRPr sz="2600" b="1">
                <a:solidFill>
                  <a:srgbClr val="2F5EBF"/>
                </a:solidFill>
                <a:latin typeface="Verdana" pitchFamily="34" charset="0"/>
              </a:defRPr>
            </a:lvl4pPr>
            <a:lvl5pPr algn="l" rtl="0" fontAlgn="base">
              <a:spcBef>
                <a:spcPct val="0"/>
              </a:spcBef>
              <a:spcAft>
                <a:spcPct val="0"/>
              </a:spcAft>
              <a:defRPr sz="2600" b="1">
                <a:solidFill>
                  <a:srgbClr val="2F5EBF"/>
                </a:solidFill>
                <a:latin typeface="Verdana" pitchFamily="34" charset="0"/>
              </a:defRPr>
            </a:lvl5pPr>
            <a:lvl6pPr marL="457200" algn="l" rtl="0" fontAlgn="base">
              <a:spcBef>
                <a:spcPct val="0"/>
              </a:spcBef>
              <a:spcAft>
                <a:spcPct val="0"/>
              </a:spcAft>
              <a:defRPr sz="2600" b="1">
                <a:solidFill>
                  <a:srgbClr val="2F5EBF"/>
                </a:solidFill>
                <a:latin typeface="Verdana" pitchFamily="34" charset="0"/>
              </a:defRPr>
            </a:lvl6pPr>
            <a:lvl7pPr marL="914400" algn="l" rtl="0" fontAlgn="base">
              <a:spcBef>
                <a:spcPct val="0"/>
              </a:spcBef>
              <a:spcAft>
                <a:spcPct val="0"/>
              </a:spcAft>
              <a:defRPr sz="2600" b="1">
                <a:solidFill>
                  <a:srgbClr val="2F5EBF"/>
                </a:solidFill>
                <a:latin typeface="Verdana" pitchFamily="34" charset="0"/>
              </a:defRPr>
            </a:lvl7pPr>
            <a:lvl8pPr marL="1371600" algn="l" rtl="0" fontAlgn="base">
              <a:spcBef>
                <a:spcPct val="0"/>
              </a:spcBef>
              <a:spcAft>
                <a:spcPct val="0"/>
              </a:spcAft>
              <a:defRPr sz="2600" b="1">
                <a:solidFill>
                  <a:srgbClr val="2F5EBF"/>
                </a:solidFill>
                <a:latin typeface="Verdana" pitchFamily="34" charset="0"/>
              </a:defRPr>
            </a:lvl8pPr>
            <a:lvl9pPr marL="1828800" algn="l" rtl="0" fontAlgn="base">
              <a:spcBef>
                <a:spcPct val="0"/>
              </a:spcBef>
              <a:spcAft>
                <a:spcPct val="0"/>
              </a:spcAft>
              <a:defRPr sz="2600" b="1">
                <a:solidFill>
                  <a:srgbClr val="2F5EBF"/>
                </a:solidFill>
                <a:latin typeface="Verdana" pitchFamily="34" charset="0"/>
              </a:defRPr>
            </a:lvl9pPr>
          </a:lstStyle>
          <a:p>
            <a:r>
              <a:rPr lang="en-US" sz="1800" b="1" dirty="0">
                <a:solidFill>
                  <a:schemeClr val="bg1"/>
                </a:solidFill>
                <a:latin typeface="+mn-lt"/>
                <a:ea typeface="+mn-ea"/>
                <a:cs typeface="Arial" pitchFamily="34" charset="0"/>
              </a:rPr>
              <a:t>Small Businesses</a:t>
            </a:r>
          </a:p>
        </p:txBody>
      </p:sp>
      <p:sp>
        <p:nvSpPr>
          <p:cNvPr id="14" name="Rectangle 13"/>
          <p:cNvSpPr/>
          <p:nvPr/>
        </p:nvSpPr>
        <p:spPr>
          <a:xfrm>
            <a:off x="8053440" y="1768303"/>
            <a:ext cx="3548905" cy="6011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
          <p:cNvSpPr txBox="1">
            <a:spLocks/>
          </p:cNvSpPr>
          <p:nvPr/>
        </p:nvSpPr>
        <p:spPr bwMode="auto">
          <a:xfrm>
            <a:off x="8180310" y="1720612"/>
            <a:ext cx="3295167" cy="691228"/>
          </a:xfrm>
          <a:prstGeom prst="rect">
            <a:avLst/>
          </a:prstGeom>
          <a:noFill/>
          <a:ln w="9525">
            <a:noFill/>
            <a:miter lim="800000"/>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lvl1pPr algn="ctr" rtl="0" fontAlgn="base">
              <a:spcBef>
                <a:spcPct val="0"/>
              </a:spcBef>
              <a:spcAft>
                <a:spcPct val="0"/>
              </a:spcAft>
              <a:defRPr lang="en-US" sz="3800" b="0" dirty="0">
                <a:solidFill>
                  <a:srgbClr val="4E84C4"/>
                </a:solidFill>
                <a:latin typeface="FS Albert" pitchFamily="50" charset="0"/>
                <a:ea typeface="+mj-ea"/>
                <a:cs typeface="+mj-cs"/>
              </a:defRPr>
            </a:lvl1pPr>
            <a:lvl2pPr algn="l" rtl="0" fontAlgn="base">
              <a:spcBef>
                <a:spcPct val="0"/>
              </a:spcBef>
              <a:spcAft>
                <a:spcPct val="0"/>
              </a:spcAft>
              <a:defRPr sz="2600" b="1">
                <a:solidFill>
                  <a:srgbClr val="2F5EBF"/>
                </a:solidFill>
                <a:latin typeface="Verdana" pitchFamily="34" charset="0"/>
              </a:defRPr>
            </a:lvl2pPr>
            <a:lvl3pPr algn="l" rtl="0" fontAlgn="base">
              <a:spcBef>
                <a:spcPct val="0"/>
              </a:spcBef>
              <a:spcAft>
                <a:spcPct val="0"/>
              </a:spcAft>
              <a:defRPr sz="2600" b="1">
                <a:solidFill>
                  <a:srgbClr val="2F5EBF"/>
                </a:solidFill>
                <a:latin typeface="Verdana" pitchFamily="34" charset="0"/>
              </a:defRPr>
            </a:lvl3pPr>
            <a:lvl4pPr algn="l" rtl="0" fontAlgn="base">
              <a:spcBef>
                <a:spcPct val="0"/>
              </a:spcBef>
              <a:spcAft>
                <a:spcPct val="0"/>
              </a:spcAft>
              <a:defRPr sz="2600" b="1">
                <a:solidFill>
                  <a:srgbClr val="2F5EBF"/>
                </a:solidFill>
                <a:latin typeface="Verdana" pitchFamily="34" charset="0"/>
              </a:defRPr>
            </a:lvl4pPr>
            <a:lvl5pPr algn="l" rtl="0" fontAlgn="base">
              <a:spcBef>
                <a:spcPct val="0"/>
              </a:spcBef>
              <a:spcAft>
                <a:spcPct val="0"/>
              </a:spcAft>
              <a:defRPr sz="2600" b="1">
                <a:solidFill>
                  <a:srgbClr val="2F5EBF"/>
                </a:solidFill>
                <a:latin typeface="Verdana" pitchFamily="34" charset="0"/>
              </a:defRPr>
            </a:lvl5pPr>
            <a:lvl6pPr marL="457200" algn="l" rtl="0" fontAlgn="base">
              <a:spcBef>
                <a:spcPct val="0"/>
              </a:spcBef>
              <a:spcAft>
                <a:spcPct val="0"/>
              </a:spcAft>
              <a:defRPr sz="2600" b="1">
                <a:solidFill>
                  <a:srgbClr val="2F5EBF"/>
                </a:solidFill>
                <a:latin typeface="Verdana" pitchFamily="34" charset="0"/>
              </a:defRPr>
            </a:lvl6pPr>
            <a:lvl7pPr marL="914400" algn="l" rtl="0" fontAlgn="base">
              <a:spcBef>
                <a:spcPct val="0"/>
              </a:spcBef>
              <a:spcAft>
                <a:spcPct val="0"/>
              </a:spcAft>
              <a:defRPr sz="2600" b="1">
                <a:solidFill>
                  <a:srgbClr val="2F5EBF"/>
                </a:solidFill>
                <a:latin typeface="Verdana" pitchFamily="34" charset="0"/>
              </a:defRPr>
            </a:lvl7pPr>
            <a:lvl8pPr marL="1371600" algn="l" rtl="0" fontAlgn="base">
              <a:spcBef>
                <a:spcPct val="0"/>
              </a:spcBef>
              <a:spcAft>
                <a:spcPct val="0"/>
              </a:spcAft>
              <a:defRPr sz="2600" b="1">
                <a:solidFill>
                  <a:srgbClr val="2F5EBF"/>
                </a:solidFill>
                <a:latin typeface="Verdana" pitchFamily="34" charset="0"/>
              </a:defRPr>
            </a:lvl8pPr>
            <a:lvl9pPr marL="1828800" algn="l" rtl="0" fontAlgn="base">
              <a:spcBef>
                <a:spcPct val="0"/>
              </a:spcBef>
              <a:spcAft>
                <a:spcPct val="0"/>
              </a:spcAft>
              <a:defRPr sz="2600" b="1">
                <a:solidFill>
                  <a:srgbClr val="2F5EBF"/>
                </a:solidFill>
                <a:latin typeface="Verdana" pitchFamily="34" charset="0"/>
              </a:defRPr>
            </a:lvl9pPr>
          </a:lstStyle>
          <a:p>
            <a:r>
              <a:rPr lang="en-US" sz="1800" b="1" dirty="0">
                <a:solidFill>
                  <a:schemeClr val="bg1"/>
                </a:solidFill>
                <a:latin typeface="+mn-lt"/>
                <a:ea typeface="+mn-ea"/>
                <a:cs typeface="Arial" pitchFamily="34" charset="0"/>
              </a:rPr>
              <a:t>Self-Employed</a:t>
            </a:r>
          </a:p>
        </p:txBody>
      </p:sp>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5776" t="3569" r="12973" b="829"/>
          <a:stretch/>
        </p:blipFill>
        <p:spPr>
          <a:xfrm>
            <a:off x="4300070" y="2567228"/>
            <a:ext cx="3558764" cy="3140529"/>
          </a:xfrm>
          <a:prstGeom prst="rect">
            <a:avLst/>
          </a:prstGeom>
        </p:spPr>
      </p:pic>
      <p:sp>
        <p:nvSpPr>
          <p:cNvPr id="39" name="Title 38"/>
          <p:cNvSpPr>
            <a:spLocks noGrp="1"/>
          </p:cNvSpPr>
          <p:nvPr>
            <p:ph type="title"/>
          </p:nvPr>
        </p:nvSpPr>
        <p:spPr/>
        <p:txBody>
          <a:bodyPr/>
          <a:lstStyle/>
          <a:p>
            <a:r>
              <a:rPr lang="en-US" dirty="0"/>
              <a:t>Who we serve</a:t>
            </a:r>
          </a:p>
        </p:txBody>
      </p:sp>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l="14351" t="-174" r="10035" b="80"/>
          <a:stretch/>
        </p:blipFill>
        <p:spPr>
          <a:xfrm>
            <a:off x="556177" y="2567229"/>
            <a:ext cx="3543550" cy="3127131"/>
          </a:xfrm>
          <a:prstGeom prst="rect">
            <a:avLst/>
          </a:prstGeom>
        </p:spPr>
      </p:pic>
      <p:pic>
        <p:nvPicPr>
          <p:cNvPr id="22" name="Picture 21"/>
          <p:cNvPicPr>
            <a:picLocks noChangeAspect="1"/>
          </p:cNvPicPr>
          <p:nvPr/>
        </p:nvPicPr>
        <p:blipFill rotWithShape="1">
          <a:blip r:embed="rId9">
            <a:extLst>
              <a:ext uri="{28A0092B-C50C-407E-A947-70E740481C1C}">
                <a14:useLocalDpi xmlns:a14="http://schemas.microsoft.com/office/drawing/2010/main" val="0"/>
              </a:ext>
            </a:extLst>
          </a:blip>
          <a:srcRect l="17768" t="17465" r="11361" b="354"/>
          <a:stretch/>
        </p:blipFill>
        <p:spPr>
          <a:xfrm>
            <a:off x="8028633" y="2580956"/>
            <a:ext cx="3579861" cy="3113404"/>
          </a:xfrm>
          <a:prstGeom prst="rect">
            <a:avLst/>
          </a:prstGeom>
        </p:spPr>
      </p:pic>
    </p:spTree>
    <p:extLst>
      <p:ext uri="{BB962C8B-B14F-4D97-AF65-F5344CB8AC3E}">
        <p14:creationId xmlns:p14="http://schemas.microsoft.com/office/powerpoint/2010/main" val="176644179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60" name="think-cell Slide" r:id="rId5" imgW="216" imgH="216" progId="TCLayout.ActiveDocument.1">
                  <p:embed/>
                </p:oleObj>
              </mc:Choice>
              <mc:Fallback>
                <p:oleObj name="think-cell Slide" r:id="rId5" imgW="216" imgH="216" progId="TCLayout.ActiveDocument.1">
                  <p:embed/>
                  <p:pic>
                    <p:nvPicPr>
                      <p:cNvPr id="6" name="Object 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19433" t="843" r="27838" b="1266"/>
          <a:stretch/>
        </p:blipFill>
        <p:spPr>
          <a:xfrm>
            <a:off x="6340459" y="2585527"/>
            <a:ext cx="2513546" cy="3108960"/>
          </a:xfrm>
          <a:prstGeom prst="rect">
            <a:avLst/>
          </a:prstGeom>
        </p:spPr>
      </p:pic>
      <p:sp>
        <p:nvSpPr>
          <p:cNvPr id="4" name="Title 3"/>
          <p:cNvSpPr>
            <a:spLocks noGrp="1"/>
          </p:cNvSpPr>
          <p:nvPr>
            <p:ph type="title"/>
          </p:nvPr>
        </p:nvSpPr>
        <p:spPr/>
        <p:txBody>
          <a:bodyPr/>
          <a:lstStyle/>
          <a:p>
            <a:r>
              <a:rPr lang="en-US" dirty="0"/>
              <a:t>Our mission</a:t>
            </a:r>
          </a:p>
        </p:txBody>
      </p:sp>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42298" t="33904" r="17937" b="1942"/>
          <a:stretch/>
        </p:blipFill>
        <p:spPr>
          <a:xfrm>
            <a:off x="586087" y="2583244"/>
            <a:ext cx="2890174" cy="3108512"/>
          </a:xfrm>
          <a:prstGeom prst="rect">
            <a:avLst/>
          </a:prstGeom>
        </p:spPr>
      </p:pic>
      <p:sp>
        <p:nvSpPr>
          <p:cNvPr id="11" name="Rectangle 10"/>
          <p:cNvSpPr/>
          <p:nvPr/>
        </p:nvSpPr>
        <p:spPr>
          <a:xfrm>
            <a:off x="501174" y="1156131"/>
            <a:ext cx="10818867" cy="584775"/>
          </a:xfrm>
          <a:prstGeom prst="rect">
            <a:avLst/>
          </a:prstGeom>
        </p:spPr>
        <p:txBody>
          <a:bodyPr wrap="square">
            <a:spAutoFit/>
          </a:bodyPr>
          <a:lstStyle/>
          <a:p>
            <a:r>
              <a:rPr lang="en-US" sz="3200" dirty="0"/>
              <a:t>Powering prosperity around the world</a:t>
            </a:r>
          </a:p>
        </p:txBody>
      </p:sp>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24775" t="16633" r="38493" b="16694"/>
          <a:stretch/>
        </p:blipFill>
        <p:spPr>
          <a:xfrm>
            <a:off x="3617783" y="2585527"/>
            <a:ext cx="2569092" cy="3108960"/>
          </a:xfrm>
          <a:prstGeom prst="rect">
            <a:avLst/>
          </a:prstGeom>
        </p:spPr>
      </p:pic>
      <p:pic>
        <p:nvPicPr>
          <p:cNvPr id="15" name="Picture 14"/>
          <p:cNvPicPr>
            <a:picLocks noChangeAspect="1"/>
          </p:cNvPicPr>
          <p:nvPr/>
        </p:nvPicPr>
        <p:blipFill rotWithShape="1">
          <a:blip r:embed="rId10">
            <a:extLst>
              <a:ext uri="{28A0092B-C50C-407E-A947-70E740481C1C}">
                <a14:useLocalDpi xmlns:a14="http://schemas.microsoft.com/office/drawing/2010/main" val="0"/>
              </a:ext>
            </a:extLst>
          </a:blip>
          <a:srcRect l="14592" t="17212" r="39178"/>
          <a:stretch/>
        </p:blipFill>
        <p:spPr>
          <a:xfrm>
            <a:off x="9006037" y="2583244"/>
            <a:ext cx="2606040" cy="3111243"/>
          </a:xfrm>
          <a:prstGeom prst="rect">
            <a:avLst/>
          </a:prstGeom>
        </p:spPr>
      </p:pic>
      <p:sp>
        <p:nvSpPr>
          <p:cNvPr id="10" name="Title 1">
            <a:extLst>
              <a:ext uri="{FF2B5EF4-FFF2-40B4-BE49-F238E27FC236}">
                <a16:creationId xmlns:a16="http://schemas.microsoft.com/office/drawing/2014/main" id="{A1A832FF-C786-824E-8868-22051DEDA3AE}"/>
              </a:ext>
            </a:extLst>
          </p:cNvPr>
          <p:cNvSpPr txBox="1">
            <a:spLocks/>
          </p:cNvSpPr>
          <p:nvPr/>
        </p:nvSpPr>
        <p:spPr>
          <a:xfrm>
            <a:off x="1806912" y="5917025"/>
            <a:ext cx="8575000" cy="546731"/>
          </a:xfrm>
          <a:prstGeom prst="rect">
            <a:avLst/>
          </a:prstGeom>
        </p:spPr>
        <p:txBody>
          <a:bodyPr vert="horz" wrap="none" lIns="91424" tIns="45711" rIns="91424" bIns="45711" rtlCol="0" anchor="t" anchorCtr="0">
            <a:noAutofit/>
          </a:bodyPr>
          <a:lstStyle>
            <a:lvl1pPr algn="l" defTabSz="457039" rtl="0" eaLnBrk="1" latinLnBrk="0" hangingPunct="1">
              <a:lnSpc>
                <a:spcPct val="95000"/>
              </a:lnSpc>
              <a:spcBef>
                <a:spcPct val="0"/>
              </a:spcBef>
              <a:buNone/>
              <a:defRPr sz="3000" b="1" kern="1200" cap="none" spc="0" baseline="0">
                <a:solidFill>
                  <a:schemeClr val="accent1"/>
                </a:solidFill>
                <a:latin typeface="+mj-lt"/>
                <a:ea typeface="+mj-ea"/>
                <a:cs typeface="+mj-cs"/>
              </a:defRPr>
            </a:lvl1pPr>
          </a:lstStyle>
          <a:p>
            <a:pPr algn="ctr"/>
            <a:r>
              <a:rPr lang="en-US" sz="2400" b="0" i="1" dirty="0"/>
              <a:t>Unlock the power of many for the prosperity of one</a:t>
            </a:r>
            <a:endParaRPr lang="en-US" sz="2400" i="1" dirty="0"/>
          </a:p>
        </p:txBody>
      </p:sp>
    </p:spTree>
    <p:extLst>
      <p:ext uri="{BB962C8B-B14F-4D97-AF65-F5344CB8AC3E}">
        <p14:creationId xmlns:p14="http://schemas.microsoft.com/office/powerpoint/2010/main" val="2902192874"/>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angle 12">
            <a:extLst>
              <a:ext uri="{FF2B5EF4-FFF2-40B4-BE49-F238E27FC236}">
                <a16:creationId xmlns:a16="http://schemas.microsoft.com/office/drawing/2014/main" id="{63CEA759-2D31-064E-8D87-89D29361110E}"/>
              </a:ext>
            </a:extLst>
          </p:cNvPr>
          <p:cNvSpPr/>
          <p:nvPr/>
        </p:nvSpPr>
        <p:spPr>
          <a:xfrm rot="5400000">
            <a:off x="3418765" y="3038289"/>
            <a:ext cx="3232997" cy="706625"/>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8D889EA-93B8-2C4D-A8CB-8B13E919F410}"/>
              </a:ext>
            </a:extLst>
          </p:cNvPr>
          <p:cNvSpPr>
            <a:spLocks noGrp="1"/>
          </p:cNvSpPr>
          <p:nvPr>
            <p:ph type="body" sz="quarter" idx="16"/>
          </p:nvPr>
        </p:nvSpPr>
        <p:spPr/>
        <p:txBody>
          <a:bodyPr/>
          <a:lstStyle/>
          <a:p>
            <a:r>
              <a:rPr lang="en-US" dirty="0"/>
              <a:t>Small business transactions, financial transactions, tax returns, etc.</a:t>
            </a:r>
          </a:p>
        </p:txBody>
      </p:sp>
      <p:sp>
        <p:nvSpPr>
          <p:cNvPr id="2" name="Title 1">
            <a:extLst>
              <a:ext uri="{FF2B5EF4-FFF2-40B4-BE49-F238E27FC236}">
                <a16:creationId xmlns:a16="http://schemas.microsoft.com/office/drawing/2014/main" id="{0CB9F9B6-2E27-E14A-B9ED-E7AFD2A34819}"/>
              </a:ext>
            </a:extLst>
          </p:cNvPr>
          <p:cNvSpPr>
            <a:spLocks noGrp="1"/>
          </p:cNvSpPr>
          <p:nvPr>
            <p:ph type="title"/>
          </p:nvPr>
        </p:nvSpPr>
        <p:spPr/>
        <p:txBody>
          <a:bodyPr/>
          <a:lstStyle/>
          <a:p>
            <a:r>
              <a:rPr lang="en-US" dirty="0"/>
              <a:t>Intuit has access to very rich data</a:t>
            </a:r>
          </a:p>
        </p:txBody>
      </p:sp>
      <p:sp>
        <p:nvSpPr>
          <p:cNvPr id="5" name="TextBox 4">
            <a:extLst>
              <a:ext uri="{FF2B5EF4-FFF2-40B4-BE49-F238E27FC236}">
                <a16:creationId xmlns:a16="http://schemas.microsoft.com/office/drawing/2014/main" id="{AE5166A8-1D56-E549-A1A1-ABA4FBE6D02F}"/>
              </a:ext>
            </a:extLst>
          </p:cNvPr>
          <p:cNvSpPr txBox="1"/>
          <p:nvPr/>
        </p:nvSpPr>
        <p:spPr>
          <a:xfrm>
            <a:off x="994435" y="1772610"/>
            <a:ext cx="2933816" cy="461665"/>
          </a:xfrm>
          <a:prstGeom prst="rect">
            <a:avLst/>
          </a:prstGeom>
          <a:noFill/>
        </p:spPr>
        <p:txBody>
          <a:bodyPr wrap="none" rtlCol="0">
            <a:spAutoFit/>
          </a:bodyPr>
          <a:lstStyle/>
          <a:p>
            <a:r>
              <a:rPr lang="en-US" sz="2400" b="1" dirty="0"/>
              <a:t>Categories of data</a:t>
            </a:r>
          </a:p>
        </p:txBody>
      </p:sp>
      <p:sp>
        <p:nvSpPr>
          <p:cNvPr id="6" name="Oval 5">
            <a:extLst>
              <a:ext uri="{FF2B5EF4-FFF2-40B4-BE49-F238E27FC236}">
                <a16:creationId xmlns:a16="http://schemas.microsoft.com/office/drawing/2014/main" id="{8B3A660A-F9AE-DB4D-9802-38B8C4465DA4}"/>
              </a:ext>
            </a:extLst>
          </p:cNvPr>
          <p:cNvSpPr/>
          <p:nvPr/>
        </p:nvSpPr>
        <p:spPr>
          <a:xfrm>
            <a:off x="1120727" y="2499361"/>
            <a:ext cx="515815" cy="51581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BE</a:t>
            </a:r>
          </a:p>
        </p:txBody>
      </p:sp>
      <p:sp>
        <p:nvSpPr>
          <p:cNvPr id="7" name="TextBox 6">
            <a:extLst>
              <a:ext uri="{FF2B5EF4-FFF2-40B4-BE49-F238E27FC236}">
                <a16:creationId xmlns:a16="http://schemas.microsoft.com/office/drawing/2014/main" id="{5EB70FB8-23FD-CA48-9CF0-1576ADFC235B}"/>
              </a:ext>
            </a:extLst>
          </p:cNvPr>
          <p:cNvSpPr txBox="1"/>
          <p:nvPr/>
        </p:nvSpPr>
        <p:spPr>
          <a:xfrm>
            <a:off x="1828799" y="2557213"/>
            <a:ext cx="2028119" cy="400110"/>
          </a:xfrm>
          <a:prstGeom prst="rect">
            <a:avLst/>
          </a:prstGeom>
          <a:noFill/>
        </p:spPr>
        <p:txBody>
          <a:bodyPr wrap="none" rtlCol="0">
            <a:spAutoFit/>
          </a:bodyPr>
          <a:lstStyle/>
          <a:p>
            <a:r>
              <a:rPr lang="en-US" sz="2000" dirty="0"/>
              <a:t>Business events</a:t>
            </a:r>
          </a:p>
        </p:txBody>
      </p:sp>
      <p:sp>
        <p:nvSpPr>
          <p:cNvPr id="8" name="Oval 7">
            <a:extLst>
              <a:ext uri="{FF2B5EF4-FFF2-40B4-BE49-F238E27FC236}">
                <a16:creationId xmlns:a16="http://schemas.microsoft.com/office/drawing/2014/main" id="{973993F8-8682-5047-BF0E-55CB0DB53C45}"/>
              </a:ext>
            </a:extLst>
          </p:cNvPr>
          <p:cNvSpPr/>
          <p:nvPr/>
        </p:nvSpPr>
        <p:spPr>
          <a:xfrm>
            <a:off x="1120726" y="3378740"/>
            <a:ext cx="515815" cy="51581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BD</a:t>
            </a:r>
          </a:p>
        </p:txBody>
      </p:sp>
      <p:sp>
        <p:nvSpPr>
          <p:cNvPr id="9" name="TextBox 8">
            <a:extLst>
              <a:ext uri="{FF2B5EF4-FFF2-40B4-BE49-F238E27FC236}">
                <a16:creationId xmlns:a16="http://schemas.microsoft.com/office/drawing/2014/main" id="{B061F5C8-2CD6-3A46-B64F-7928AA230850}"/>
              </a:ext>
            </a:extLst>
          </p:cNvPr>
          <p:cNvSpPr txBox="1"/>
          <p:nvPr/>
        </p:nvSpPr>
        <p:spPr>
          <a:xfrm>
            <a:off x="1828798" y="3436592"/>
            <a:ext cx="2002471" cy="400110"/>
          </a:xfrm>
          <a:prstGeom prst="rect">
            <a:avLst/>
          </a:prstGeom>
          <a:noFill/>
        </p:spPr>
        <p:txBody>
          <a:bodyPr wrap="none" rtlCol="0">
            <a:spAutoFit/>
          </a:bodyPr>
          <a:lstStyle/>
          <a:p>
            <a:r>
              <a:rPr lang="en-US" sz="2000" dirty="0"/>
              <a:t>Behavioral data</a:t>
            </a:r>
          </a:p>
        </p:txBody>
      </p:sp>
      <p:sp>
        <p:nvSpPr>
          <p:cNvPr id="10" name="Oval 9">
            <a:extLst>
              <a:ext uri="{FF2B5EF4-FFF2-40B4-BE49-F238E27FC236}">
                <a16:creationId xmlns:a16="http://schemas.microsoft.com/office/drawing/2014/main" id="{8D001932-B61C-4E42-9268-D0D392EE5F7D}"/>
              </a:ext>
            </a:extLst>
          </p:cNvPr>
          <p:cNvSpPr/>
          <p:nvPr/>
        </p:nvSpPr>
        <p:spPr>
          <a:xfrm>
            <a:off x="1120726" y="4258119"/>
            <a:ext cx="515815" cy="51581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TD</a:t>
            </a:r>
          </a:p>
        </p:txBody>
      </p:sp>
      <p:sp>
        <p:nvSpPr>
          <p:cNvPr id="11" name="TextBox 10">
            <a:extLst>
              <a:ext uri="{FF2B5EF4-FFF2-40B4-BE49-F238E27FC236}">
                <a16:creationId xmlns:a16="http://schemas.microsoft.com/office/drawing/2014/main" id="{45651569-5BDB-9841-9A22-6F539550B3C7}"/>
              </a:ext>
            </a:extLst>
          </p:cNvPr>
          <p:cNvSpPr txBox="1"/>
          <p:nvPr/>
        </p:nvSpPr>
        <p:spPr>
          <a:xfrm>
            <a:off x="1828798" y="4315971"/>
            <a:ext cx="2063385" cy="400110"/>
          </a:xfrm>
          <a:prstGeom prst="rect">
            <a:avLst/>
          </a:prstGeom>
          <a:noFill/>
        </p:spPr>
        <p:txBody>
          <a:bodyPr wrap="none" rtlCol="0">
            <a:spAutoFit/>
          </a:bodyPr>
          <a:lstStyle/>
          <a:p>
            <a:r>
              <a:rPr lang="en-US" sz="2000" dirty="0"/>
              <a:t>Third-party data</a:t>
            </a:r>
          </a:p>
        </p:txBody>
      </p:sp>
      <p:sp>
        <p:nvSpPr>
          <p:cNvPr id="14" name="TextBox 13">
            <a:extLst>
              <a:ext uri="{FF2B5EF4-FFF2-40B4-BE49-F238E27FC236}">
                <a16:creationId xmlns:a16="http://schemas.microsoft.com/office/drawing/2014/main" id="{49B78E83-DCAC-424F-8437-8611B8D64F16}"/>
              </a:ext>
            </a:extLst>
          </p:cNvPr>
          <p:cNvSpPr txBox="1"/>
          <p:nvPr/>
        </p:nvSpPr>
        <p:spPr>
          <a:xfrm>
            <a:off x="6127690" y="1772609"/>
            <a:ext cx="4572085" cy="461665"/>
          </a:xfrm>
          <a:prstGeom prst="rect">
            <a:avLst/>
          </a:prstGeom>
          <a:noFill/>
        </p:spPr>
        <p:txBody>
          <a:bodyPr wrap="none" rtlCol="0">
            <a:spAutoFit/>
          </a:bodyPr>
          <a:lstStyle/>
          <a:p>
            <a:r>
              <a:rPr lang="en-US" sz="2400" b="1" dirty="0"/>
              <a:t>Machine learning dimensions</a:t>
            </a:r>
          </a:p>
        </p:txBody>
      </p:sp>
      <p:sp>
        <p:nvSpPr>
          <p:cNvPr id="15" name="Title 1">
            <a:extLst>
              <a:ext uri="{FF2B5EF4-FFF2-40B4-BE49-F238E27FC236}">
                <a16:creationId xmlns:a16="http://schemas.microsoft.com/office/drawing/2014/main" id="{18D72241-4786-414B-979C-61F77A46A1E1}"/>
              </a:ext>
            </a:extLst>
          </p:cNvPr>
          <p:cNvSpPr txBox="1">
            <a:spLocks/>
          </p:cNvSpPr>
          <p:nvPr/>
        </p:nvSpPr>
        <p:spPr>
          <a:xfrm>
            <a:off x="7224967" y="2557213"/>
            <a:ext cx="3092481" cy="384703"/>
          </a:xfrm>
          <a:prstGeom prst="rect">
            <a:avLst/>
          </a:prstGeom>
        </p:spPr>
        <p:txBody>
          <a:bodyPr vert="horz" wrap="none" lIns="91424" tIns="45711" rIns="91424" bIns="45711" rtlCol="0" anchor="t" anchorCtr="0">
            <a:spAutoFit/>
          </a:bodyPr>
          <a:lstStyle>
            <a:lvl1pPr algn="l" defTabSz="457039" rtl="0" eaLnBrk="1" latinLnBrk="0" hangingPunct="1">
              <a:lnSpc>
                <a:spcPct val="95000"/>
              </a:lnSpc>
              <a:spcBef>
                <a:spcPct val="0"/>
              </a:spcBef>
              <a:buNone/>
              <a:defRPr sz="3000" b="1" kern="1200" cap="none" spc="0" baseline="0">
                <a:solidFill>
                  <a:schemeClr val="accent1"/>
                </a:solidFill>
                <a:latin typeface="+mj-lt"/>
                <a:ea typeface="+mj-ea"/>
                <a:cs typeface="+mj-cs"/>
              </a:defRPr>
            </a:lvl1pPr>
          </a:lstStyle>
          <a:p>
            <a:r>
              <a:rPr lang="en-US" sz="2000" b="0" dirty="0">
                <a:solidFill>
                  <a:schemeClr val="tx1"/>
                </a:solidFill>
              </a:rPr>
              <a:t>Solve very complex tasks</a:t>
            </a:r>
            <a:endParaRPr lang="en-US" sz="2000" dirty="0">
              <a:solidFill>
                <a:schemeClr val="tx1"/>
              </a:solidFill>
            </a:endParaRPr>
          </a:p>
        </p:txBody>
      </p:sp>
      <p:sp>
        <p:nvSpPr>
          <p:cNvPr id="16" name="Title 1">
            <a:extLst>
              <a:ext uri="{FF2B5EF4-FFF2-40B4-BE49-F238E27FC236}">
                <a16:creationId xmlns:a16="http://schemas.microsoft.com/office/drawing/2014/main" id="{7C1FD904-37B0-9845-8C02-A64A1D3D2ED5}"/>
              </a:ext>
            </a:extLst>
          </p:cNvPr>
          <p:cNvSpPr txBox="1">
            <a:spLocks/>
          </p:cNvSpPr>
          <p:nvPr/>
        </p:nvSpPr>
        <p:spPr>
          <a:xfrm>
            <a:off x="7224967" y="3451999"/>
            <a:ext cx="4360457" cy="384703"/>
          </a:xfrm>
          <a:prstGeom prst="rect">
            <a:avLst/>
          </a:prstGeom>
        </p:spPr>
        <p:txBody>
          <a:bodyPr vert="horz" wrap="none" lIns="91424" tIns="45711" rIns="91424" bIns="45711" rtlCol="0" anchor="t" anchorCtr="0">
            <a:spAutoFit/>
          </a:bodyPr>
          <a:lstStyle>
            <a:lvl1pPr algn="l" defTabSz="457039" rtl="0" eaLnBrk="1" latinLnBrk="0" hangingPunct="1">
              <a:lnSpc>
                <a:spcPct val="95000"/>
              </a:lnSpc>
              <a:spcBef>
                <a:spcPct val="0"/>
              </a:spcBef>
              <a:buNone/>
              <a:defRPr sz="3000" b="1" kern="1200" cap="none" spc="0" baseline="0">
                <a:solidFill>
                  <a:schemeClr val="accent1"/>
                </a:solidFill>
                <a:latin typeface="+mj-lt"/>
                <a:ea typeface="+mj-ea"/>
                <a:cs typeface="+mj-cs"/>
              </a:defRPr>
            </a:lvl1pPr>
          </a:lstStyle>
          <a:p>
            <a:r>
              <a:rPr lang="en-US" sz="2000" b="0" dirty="0">
                <a:solidFill>
                  <a:schemeClr val="tx1"/>
                </a:solidFill>
              </a:rPr>
              <a:t>Automate time-consuming activities</a:t>
            </a:r>
            <a:endParaRPr lang="en-US" sz="2000" dirty="0">
              <a:solidFill>
                <a:schemeClr val="tx1"/>
              </a:solidFill>
            </a:endParaRPr>
          </a:p>
        </p:txBody>
      </p:sp>
      <p:sp>
        <p:nvSpPr>
          <p:cNvPr id="17" name="Title 1">
            <a:extLst>
              <a:ext uri="{FF2B5EF4-FFF2-40B4-BE49-F238E27FC236}">
                <a16:creationId xmlns:a16="http://schemas.microsoft.com/office/drawing/2014/main" id="{56407FC7-275C-634A-9969-22CE1C655D9A}"/>
              </a:ext>
            </a:extLst>
          </p:cNvPr>
          <p:cNvSpPr txBox="1">
            <a:spLocks/>
          </p:cNvSpPr>
          <p:nvPr/>
        </p:nvSpPr>
        <p:spPr>
          <a:xfrm>
            <a:off x="7224967" y="4331378"/>
            <a:ext cx="2510591" cy="384703"/>
          </a:xfrm>
          <a:prstGeom prst="rect">
            <a:avLst/>
          </a:prstGeom>
        </p:spPr>
        <p:txBody>
          <a:bodyPr vert="horz" wrap="none" lIns="91424" tIns="45711" rIns="91424" bIns="45711" rtlCol="0" anchor="t" anchorCtr="0">
            <a:spAutoFit/>
          </a:bodyPr>
          <a:lstStyle>
            <a:lvl1pPr algn="l" defTabSz="457039" rtl="0" eaLnBrk="1" latinLnBrk="0" hangingPunct="1">
              <a:lnSpc>
                <a:spcPct val="95000"/>
              </a:lnSpc>
              <a:spcBef>
                <a:spcPct val="0"/>
              </a:spcBef>
              <a:buNone/>
              <a:defRPr sz="3000" b="1" kern="1200" cap="none" spc="0" baseline="0">
                <a:solidFill>
                  <a:schemeClr val="accent1"/>
                </a:solidFill>
                <a:latin typeface="+mj-lt"/>
                <a:ea typeface="+mj-ea"/>
                <a:cs typeface="+mj-cs"/>
              </a:defRPr>
            </a:lvl1pPr>
          </a:lstStyle>
          <a:p>
            <a:r>
              <a:rPr lang="en-US" sz="2000" b="0" dirty="0">
                <a:solidFill>
                  <a:schemeClr val="tx1"/>
                </a:solidFill>
              </a:rPr>
              <a:t>Enable new insights</a:t>
            </a:r>
            <a:endParaRPr lang="en-US" sz="2000" dirty="0">
              <a:solidFill>
                <a:schemeClr val="tx1"/>
              </a:solidFill>
            </a:endParaRPr>
          </a:p>
        </p:txBody>
      </p:sp>
      <p:pic>
        <p:nvPicPr>
          <p:cNvPr id="19" name="Picture 18">
            <a:extLst>
              <a:ext uri="{FF2B5EF4-FFF2-40B4-BE49-F238E27FC236}">
                <a16:creationId xmlns:a16="http://schemas.microsoft.com/office/drawing/2014/main" id="{A9B4D52E-6BED-5040-992C-A8BF1BAA766D}"/>
              </a:ext>
            </a:extLst>
          </p:cNvPr>
          <p:cNvPicPr>
            <a:picLocks noChangeAspect="1"/>
          </p:cNvPicPr>
          <p:nvPr/>
        </p:nvPicPr>
        <p:blipFill>
          <a:blip r:embed="rId3"/>
          <a:stretch>
            <a:fillRect/>
          </a:stretch>
        </p:blipFill>
        <p:spPr>
          <a:xfrm>
            <a:off x="6213609" y="2287007"/>
            <a:ext cx="925113" cy="925113"/>
          </a:xfrm>
          <a:prstGeom prst="rect">
            <a:avLst/>
          </a:prstGeom>
        </p:spPr>
      </p:pic>
      <p:pic>
        <p:nvPicPr>
          <p:cNvPr id="23" name="Picture 22">
            <a:extLst>
              <a:ext uri="{FF2B5EF4-FFF2-40B4-BE49-F238E27FC236}">
                <a16:creationId xmlns:a16="http://schemas.microsoft.com/office/drawing/2014/main" id="{FE7C59F0-39F9-904D-90F1-7F846C60B617}"/>
              </a:ext>
            </a:extLst>
          </p:cNvPr>
          <p:cNvPicPr>
            <a:picLocks noChangeAspect="1"/>
          </p:cNvPicPr>
          <p:nvPr/>
        </p:nvPicPr>
        <p:blipFill>
          <a:blip r:embed="rId4"/>
          <a:stretch>
            <a:fillRect/>
          </a:stretch>
        </p:blipFill>
        <p:spPr>
          <a:xfrm>
            <a:off x="6286394" y="3254576"/>
            <a:ext cx="779547" cy="779547"/>
          </a:xfrm>
          <a:prstGeom prst="rect">
            <a:avLst/>
          </a:prstGeom>
        </p:spPr>
      </p:pic>
      <p:pic>
        <p:nvPicPr>
          <p:cNvPr id="25" name="Picture 24">
            <a:extLst>
              <a:ext uri="{FF2B5EF4-FFF2-40B4-BE49-F238E27FC236}">
                <a16:creationId xmlns:a16="http://schemas.microsoft.com/office/drawing/2014/main" id="{C3E2BFE5-F9B7-AF45-A05E-A40E2A6828AE}"/>
              </a:ext>
            </a:extLst>
          </p:cNvPr>
          <p:cNvPicPr>
            <a:picLocks noChangeAspect="1"/>
          </p:cNvPicPr>
          <p:nvPr/>
        </p:nvPicPr>
        <p:blipFill>
          <a:blip r:embed="rId5"/>
          <a:stretch>
            <a:fillRect/>
          </a:stretch>
        </p:blipFill>
        <p:spPr>
          <a:xfrm>
            <a:off x="6322320" y="4162179"/>
            <a:ext cx="707693" cy="707693"/>
          </a:xfrm>
          <a:prstGeom prst="rect">
            <a:avLst/>
          </a:prstGeom>
        </p:spPr>
      </p:pic>
      <p:sp>
        <p:nvSpPr>
          <p:cNvPr id="26" name="Rectangle 25">
            <a:extLst>
              <a:ext uri="{FF2B5EF4-FFF2-40B4-BE49-F238E27FC236}">
                <a16:creationId xmlns:a16="http://schemas.microsoft.com/office/drawing/2014/main" id="{2C94A05A-8B75-5344-AC41-E88D2182EAEF}"/>
              </a:ext>
            </a:extLst>
          </p:cNvPr>
          <p:cNvSpPr/>
          <p:nvPr/>
        </p:nvSpPr>
        <p:spPr>
          <a:xfrm>
            <a:off x="2126363" y="5644007"/>
            <a:ext cx="7855035" cy="523220"/>
          </a:xfrm>
          <a:prstGeom prst="rect">
            <a:avLst/>
          </a:prstGeom>
        </p:spPr>
        <p:txBody>
          <a:bodyPr wrap="none">
            <a:spAutoFit/>
          </a:bodyPr>
          <a:lstStyle/>
          <a:p>
            <a:pPr algn="ctr"/>
            <a:r>
              <a:rPr lang="en-US" sz="2800" dirty="0">
                <a:solidFill>
                  <a:schemeClr val="accent1"/>
                </a:solidFill>
              </a:rPr>
              <a:t>3 categories of data power 3 dimensions of ML</a:t>
            </a:r>
          </a:p>
        </p:txBody>
      </p:sp>
    </p:spTree>
    <p:extLst>
      <p:ext uri="{BB962C8B-B14F-4D97-AF65-F5344CB8AC3E}">
        <p14:creationId xmlns:p14="http://schemas.microsoft.com/office/powerpoint/2010/main" val="3966904591"/>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ight Arrow 42">
            <a:extLst>
              <a:ext uri="{FF2B5EF4-FFF2-40B4-BE49-F238E27FC236}">
                <a16:creationId xmlns:a16="http://schemas.microsoft.com/office/drawing/2014/main" id="{94943669-4AE2-6445-9831-8BA8DB0DAACC}"/>
              </a:ext>
            </a:extLst>
          </p:cNvPr>
          <p:cNvSpPr/>
          <p:nvPr/>
        </p:nvSpPr>
        <p:spPr>
          <a:xfrm rot="5400000">
            <a:off x="5267636" y="3248905"/>
            <a:ext cx="791959"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4" name="Title 3">
            <a:extLst>
              <a:ext uri="{FF2B5EF4-FFF2-40B4-BE49-F238E27FC236}">
                <a16:creationId xmlns:a16="http://schemas.microsoft.com/office/drawing/2014/main" id="{2211AAB6-1420-4744-8C0E-80CA129C06C1}"/>
              </a:ext>
            </a:extLst>
          </p:cNvPr>
          <p:cNvSpPr>
            <a:spLocks noGrp="1"/>
          </p:cNvSpPr>
          <p:nvPr>
            <p:ph type="title"/>
          </p:nvPr>
        </p:nvSpPr>
        <p:spPr/>
        <p:txBody>
          <a:bodyPr/>
          <a:lstStyle/>
          <a:p>
            <a:r>
              <a:rPr lang="en-US" dirty="0"/>
              <a:t>Data pipeline</a:t>
            </a:r>
          </a:p>
        </p:txBody>
      </p:sp>
      <p:grpSp>
        <p:nvGrpSpPr>
          <p:cNvPr id="28" name="Group 27">
            <a:extLst>
              <a:ext uri="{FF2B5EF4-FFF2-40B4-BE49-F238E27FC236}">
                <a16:creationId xmlns:a16="http://schemas.microsoft.com/office/drawing/2014/main" id="{CCAD9FB9-8F02-B244-A326-74A209304F43}"/>
              </a:ext>
            </a:extLst>
          </p:cNvPr>
          <p:cNvGrpSpPr/>
          <p:nvPr/>
        </p:nvGrpSpPr>
        <p:grpSpPr>
          <a:xfrm>
            <a:off x="2203676" y="1154734"/>
            <a:ext cx="3226461" cy="1515576"/>
            <a:chOff x="2020788" y="1154734"/>
            <a:chExt cx="3226461" cy="1515576"/>
          </a:xfrm>
        </p:grpSpPr>
        <p:sp>
          <p:nvSpPr>
            <p:cNvPr id="25" name="Rectangle 24">
              <a:extLst>
                <a:ext uri="{FF2B5EF4-FFF2-40B4-BE49-F238E27FC236}">
                  <a16:creationId xmlns:a16="http://schemas.microsoft.com/office/drawing/2014/main" id="{88C71F98-F1A6-1A49-9E04-58DF4108E683}"/>
                </a:ext>
              </a:extLst>
            </p:cNvPr>
            <p:cNvSpPr/>
            <p:nvPr/>
          </p:nvSpPr>
          <p:spPr>
            <a:xfrm>
              <a:off x="2020788" y="1154734"/>
              <a:ext cx="3226461" cy="150528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an 6">
              <a:extLst>
                <a:ext uri="{FF2B5EF4-FFF2-40B4-BE49-F238E27FC236}">
                  <a16:creationId xmlns:a16="http://schemas.microsoft.com/office/drawing/2014/main" id="{05930E6B-7AEB-A548-B92F-14B85EA41C45}"/>
                </a:ext>
              </a:extLst>
            </p:cNvPr>
            <p:cNvSpPr/>
            <p:nvPr/>
          </p:nvSpPr>
          <p:spPr>
            <a:xfrm>
              <a:off x="3345790" y="1681053"/>
              <a:ext cx="451289" cy="433374"/>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8" name="Can 7">
              <a:extLst>
                <a:ext uri="{FF2B5EF4-FFF2-40B4-BE49-F238E27FC236}">
                  <a16:creationId xmlns:a16="http://schemas.microsoft.com/office/drawing/2014/main" id="{A7030830-9C77-7940-8C5B-F740894887F2}"/>
                </a:ext>
              </a:extLst>
            </p:cNvPr>
            <p:cNvSpPr/>
            <p:nvPr/>
          </p:nvSpPr>
          <p:spPr>
            <a:xfrm>
              <a:off x="2322443" y="1681053"/>
              <a:ext cx="451289" cy="433374"/>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9" name="Can 8">
              <a:extLst>
                <a:ext uri="{FF2B5EF4-FFF2-40B4-BE49-F238E27FC236}">
                  <a16:creationId xmlns:a16="http://schemas.microsoft.com/office/drawing/2014/main" id="{104010CE-A07D-E343-A1B9-5F399EBA1B17}"/>
                </a:ext>
              </a:extLst>
            </p:cNvPr>
            <p:cNvSpPr/>
            <p:nvPr/>
          </p:nvSpPr>
          <p:spPr>
            <a:xfrm>
              <a:off x="4369137" y="1681053"/>
              <a:ext cx="451289" cy="433374"/>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10" name="TextBox 9">
              <a:extLst>
                <a:ext uri="{FF2B5EF4-FFF2-40B4-BE49-F238E27FC236}">
                  <a16:creationId xmlns:a16="http://schemas.microsoft.com/office/drawing/2014/main" id="{8645E92B-329A-7D47-BB6C-AC53031DDFBB}"/>
                </a:ext>
              </a:extLst>
            </p:cNvPr>
            <p:cNvSpPr txBox="1"/>
            <p:nvPr/>
          </p:nvSpPr>
          <p:spPr>
            <a:xfrm>
              <a:off x="2034856" y="2147090"/>
              <a:ext cx="1024639" cy="307777"/>
            </a:xfrm>
            <a:prstGeom prst="rect">
              <a:avLst/>
            </a:prstGeom>
            <a:noFill/>
            <a:ln w="3175" cmpd="sng">
              <a:noFill/>
            </a:ln>
            <a:effectLst/>
          </p:spPr>
          <p:txBody>
            <a:bodyPr wrap="none" rtlCol="0">
              <a:spAutoFit/>
            </a:bodyPr>
            <a:lstStyle/>
            <a:p>
              <a:pPr algn="ctr"/>
              <a:r>
                <a:rPr lang="en-US" sz="1400" dirty="0"/>
                <a:t>Enterprise</a:t>
              </a:r>
            </a:p>
          </p:txBody>
        </p:sp>
        <p:sp>
          <p:nvSpPr>
            <p:cNvPr id="11" name="TextBox 10">
              <a:extLst>
                <a:ext uri="{FF2B5EF4-FFF2-40B4-BE49-F238E27FC236}">
                  <a16:creationId xmlns:a16="http://schemas.microsoft.com/office/drawing/2014/main" id="{BB81B058-37AF-FF42-A267-CF8443B1DFDC}"/>
                </a:ext>
              </a:extLst>
            </p:cNvPr>
            <p:cNvSpPr txBox="1"/>
            <p:nvPr/>
          </p:nvSpPr>
          <p:spPr>
            <a:xfrm>
              <a:off x="3062320" y="2147090"/>
              <a:ext cx="1018227" cy="307777"/>
            </a:xfrm>
            <a:prstGeom prst="rect">
              <a:avLst/>
            </a:prstGeom>
            <a:noFill/>
            <a:ln w="3175" cmpd="sng">
              <a:noFill/>
            </a:ln>
            <a:effectLst/>
          </p:spPr>
          <p:txBody>
            <a:bodyPr wrap="none" rtlCol="0">
              <a:spAutoFit/>
            </a:bodyPr>
            <a:lstStyle/>
            <a:p>
              <a:pPr algn="ctr"/>
              <a:r>
                <a:rPr lang="en-US" sz="1400" dirty="0"/>
                <a:t>Marketing</a:t>
              </a:r>
            </a:p>
          </p:txBody>
        </p:sp>
        <p:sp>
          <p:nvSpPr>
            <p:cNvPr id="12" name="TextBox 11">
              <a:extLst>
                <a:ext uri="{FF2B5EF4-FFF2-40B4-BE49-F238E27FC236}">
                  <a16:creationId xmlns:a16="http://schemas.microsoft.com/office/drawing/2014/main" id="{9A4ACBC2-86F2-9645-80C4-829B52FDA080}"/>
                </a:ext>
              </a:extLst>
            </p:cNvPr>
            <p:cNvSpPr txBox="1"/>
            <p:nvPr/>
          </p:nvSpPr>
          <p:spPr>
            <a:xfrm>
              <a:off x="4080057" y="2147090"/>
              <a:ext cx="1029449" cy="523220"/>
            </a:xfrm>
            <a:prstGeom prst="rect">
              <a:avLst/>
            </a:prstGeom>
            <a:noFill/>
            <a:effectLst/>
          </p:spPr>
          <p:txBody>
            <a:bodyPr wrap="none" rtlCol="0">
              <a:spAutoFit/>
            </a:bodyPr>
            <a:lstStyle/>
            <a:p>
              <a:pPr algn="ctr"/>
              <a:r>
                <a:rPr lang="en-US" sz="1400" dirty="0"/>
                <a:t>Customer</a:t>
              </a:r>
              <a:br>
                <a:rPr lang="en-US" sz="1400" dirty="0"/>
              </a:br>
              <a:r>
                <a:rPr lang="en-US" sz="1400" dirty="0"/>
                <a:t>Care</a:t>
              </a:r>
            </a:p>
          </p:txBody>
        </p:sp>
        <p:sp>
          <p:nvSpPr>
            <p:cNvPr id="14" name="TextBox 13">
              <a:extLst>
                <a:ext uri="{FF2B5EF4-FFF2-40B4-BE49-F238E27FC236}">
                  <a16:creationId xmlns:a16="http://schemas.microsoft.com/office/drawing/2014/main" id="{113A815B-529F-9C4E-A12C-C942630FBAFB}"/>
                </a:ext>
              </a:extLst>
            </p:cNvPr>
            <p:cNvSpPr txBox="1"/>
            <p:nvPr/>
          </p:nvSpPr>
          <p:spPr>
            <a:xfrm>
              <a:off x="2249144" y="1191036"/>
              <a:ext cx="2699512" cy="338554"/>
            </a:xfrm>
            <a:prstGeom prst="rect">
              <a:avLst/>
            </a:prstGeom>
            <a:noFill/>
            <a:ln w="3175" cmpd="sng">
              <a:noFill/>
            </a:ln>
            <a:effectLst/>
          </p:spPr>
          <p:txBody>
            <a:bodyPr wrap="square" rtlCol="0">
              <a:spAutoFit/>
            </a:bodyPr>
            <a:lstStyle/>
            <a:p>
              <a:pPr algn="ctr"/>
              <a:r>
                <a:rPr lang="en-US" sz="1600" b="1" dirty="0"/>
                <a:t>Back office systems</a:t>
              </a:r>
            </a:p>
          </p:txBody>
        </p:sp>
      </p:grpSp>
      <p:grpSp>
        <p:nvGrpSpPr>
          <p:cNvPr id="27" name="Group 26">
            <a:extLst>
              <a:ext uri="{FF2B5EF4-FFF2-40B4-BE49-F238E27FC236}">
                <a16:creationId xmlns:a16="http://schemas.microsoft.com/office/drawing/2014/main" id="{1524A070-02E3-724E-B846-660380B9E6AE}"/>
              </a:ext>
            </a:extLst>
          </p:cNvPr>
          <p:cNvGrpSpPr/>
          <p:nvPr/>
        </p:nvGrpSpPr>
        <p:grpSpPr>
          <a:xfrm>
            <a:off x="5864452" y="1154732"/>
            <a:ext cx="3226461" cy="1515578"/>
            <a:chOff x="6312974" y="1154732"/>
            <a:chExt cx="3226461" cy="1515578"/>
          </a:xfrm>
        </p:grpSpPr>
        <p:sp>
          <p:nvSpPr>
            <p:cNvPr id="26" name="Rectangle 25">
              <a:extLst>
                <a:ext uri="{FF2B5EF4-FFF2-40B4-BE49-F238E27FC236}">
                  <a16:creationId xmlns:a16="http://schemas.microsoft.com/office/drawing/2014/main" id="{244F93D1-88AF-FD48-9F61-307FADD8DE73}"/>
                </a:ext>
              </a:extLst>
            </p:cNvPr>
            <p:cNvSpPr/>
            <p:nvPr/>
          </p:nvSpPr>
          <p:spPr>
            <a:xfrm>
              <a:off x="6312974" y="1154732"/>
              <a:ext cx="3226461" cy="150528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839E863-3703-9F41-8EAC-554157E89E5D}"/>
                </a:ext>
              </a:extLst>
            </p:cNvPr>
            <p:cNvSpPr txBox="1"/>
            <p:nvPr/>
          </p:nvSpPr>
          <p:spPr>
            <a:xfrm>
              <a:off x="6728827" y="1154733"/>
              <a:ext cx="2356735" cy="338554"/>
            </a:xfrm>
            <a:prstGeom prst="rect">
              <a:avLst/>
            </a:prstGeom>
            <a:noFill/>
          </p:spPr>
          <p:txBody>
            <a:bodyPr wrap="none" rtlCol="0">
              <a:spAutoFit/>
            </a:bodyPr>
            <a:lstStyle/>
            <a:p>
              <a:pPr algn="ctr"/>
              <a:r>
                <a:rPr lang="en-US" sz="1600" b="1" dirty="0"/>
                <a:t>Transactional systems</a:t>
              </a:r>
            </a:p>
          </p:txBody>
        </p:sp>
        <p:sp>
          <p:nvSpPr>
            <p:cNvPr id="18" name="TextBox 17">
              <a:extLst>
                <a:ext uri="{FF2B5EF4-FFF2-40B4-BE49-F238E27FC236}">
                  <a16:creationId xmlns:a16="http://schemas.microsoft.com/office/drawing/2014/main" id="{7909815C-2832-3A42-B93D-ABE7CB6172D9}"/>
                </a:ext>
              </a:extLst>
            </p:cNvPr>
            <p:cNvSpPr txBox="1"/>
            <p:nvPr/>
          </p:nvSpPr>
          <p:spPr>
            <a:xfrm>
              <a:off x="6375247" y="2147090"/>
              <a:ext cx="920034" cy="523220"/>
            </a:xfrm>
            <a:prstGeom prst="rect">
              <a:avLst/>
            </a:prstGeom>
            <a:noFill/>
            <a:ln w="3175" cmpd="sng">
              <a:noFill/>
            </a:ln>
            <a:effectLst/>
          </p:spPr>
          <p:txBody>
            <a:bodyPr wrap="square" rtlCol="0">
              <a:spAutoFit/>
            </a:bodyPr>
            <a:lstStyle/>
            <a:p>
              <a:pPr algn="ctr"/>
              <a:r>
                <a:rPr lang="en-US" sz="1400" dirty="0"/>
                <a:t>Small</a:t>
              </a:r>
            </a:p>
            <a:p>
              <a:pPr algn="ctr"/>
              <a:r>
                <a:rPr lang="en-US" sz="1400" dirty="0"/>
                <a:t>Business</a:t>
              </a:r>
            </a:p>
          </p:txBody>
        </p:sp>
        <p:sp>
          <p:nvSpPr>
            <p:cNvPr id="19" name="TextBox 18">
              <a:extLst>
                <a:ext uri="{FF2B5EF4-FFF2-40B4-BE49-F238E27FC236}">
                  <a16:creationId xmlns:a16="http://schemas.microsoft.com/office/drawing/2014/main" id="{9F40A768-C018-F442-AD2C-FCA936CE1EF2}"/>
                </a:ext>
              </a:extLst>
            </p:cNvPr>
            <p:cNvSpPr txBox="1"/>
            <p:nvPr/>
          </p:nvSpPr>
          <p:spPr>
            <a:xfrm>
              <a:off x="7602532" y="2147090"/>
              <a:ext cx="470000" cy="307777"/>
            </a:xfrm>
            <a:prstGeom prst="rect">
              <a:avLst/>
            </a:prstGeom>
            <a:noFill/>
            <a:ln w="3175" cmpd="sng">
              <a:noFill/>
            </a:ln>
            <a:effectLst/>
          </p:spPr>
          <p:txBody>
            <a:bodyPr wrap="none" rtlCol="0">
              <a:spAutoFit/>
            </a:bodyPr>
            <a:lstStyle/>
            <a:p>
              <a:pPr algn="ctr"/>
              <a:r>
                <a:rPr lang="en-US" sz="1400" dirty="0"/>
                <a:t>Tax</a:t>
              </a:r>
            </a:p>
          </p:txBody>
        </p:sp>
        <p:sp>
          <p:nvSpPr>
            <p:cNvPr id="20" name="TextBox 19">
              <a:extLst>
                <a:ext uri="{FF2B5EF4-FFF2-40B4-BE49-F238E27FC236}">
                  <a16:creationId xmlns:a16="http://schemas.microsoft.com/office/drawing/2014/main" id="{456B9F12-F144-6A47-BFEF-419215A24221}"/>
                </a:ext>
              </a:extLst>
            </p:cNvPr>
            <p:cNvSpPr txBox="1"/>
            <p:nvPr/>
          </p:nvSpPr>
          <p:spPr>
            <a:xfrm>
              <a:off x="8327262" y="2147090"/>
              <a:ext cx="1072730" cy="307777"/>
            </a:xfrm>
            <a:prstGeom prst="rect">
              <a:avLst/>
            </a:prstGeom>
            <a:noFill/>
            <a:ln w="3175" cmpd="sng">
              <a:noFill/>
            </a:ln>
            <a:effectLst/>
          </p:spPr>
          <p:txBody>
            <a:bodyPr wrap="none" rtlCol="0">
              <a:spAutoFit/>
            </a:bodyPr>
            <a:lstStyle/>
            <a:p>
              <a:pPr algn="ctr"/>
              <a:r>
                <a:rPr lang="en-US" sz="1400" dirty="0"/>
                <a:t>Consumer</a:t>
              </a:r>
            </a:p>
          </p:txBody>
        </p:sp>
        <p:sp>
          <p:nvSpPr>
            <p:cNvPr id="21" name="Can 20">
              <a:extLst>
                <a:ext uri="{FF2B5EF4-FFF2-40B4-BE49-F238E27FC236}">
                  <a16:creationId xmlns:a16="http://schemas.microsoft.com/office/drawing/2014/main" id="{0F8E4C00-282D-EB49-8D2E-18B6F3664E89}"/>
                </a:ext>
              </a:extLst>
            </p:cNvPr>
            <p:cNvSpPr/>
            <p:nvPr/>
          </p:nvSpPr>
          <p:spPr>
            <a:xfrm>
              <a:off x="7614636" y="1681053"/>
              <a:ext cx="451289" cy="433374"/>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22" name="Can 21">
              <a:extLst>
                <a:ext uri="{FF2B5EF4-FFF2-40B4-BE49-F238E27FC236}">
                  <a16:creationId xmlns:a16="http://schemas.microsoft.com/office/drawing/2014/main" id="{74ABAC7E-0CDB-0F4C-9AFC-9DC067EF23EC}"/>
                </a:ext>
              </a:extLst>
            </p:cNvPr>
            <p:cNvSpPr/>
            <p:nvPr/>
          </p:nvSpPr>
          <p:spPr>
            <a:xfrm>
              <a:off x="6591289" y="1681053"/>
              <a:ext cx="451289" cy="433374"/>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23" name="Can 22">
              <a:extLst>
                <a:ext uri="{FF2B5EF4-FFF2-40B4-BE49-F238E27FC236}">
                  <a16:creationId xmlns:a16="http://schemas.microsoft.com/office/drawing/2014/main" id="{92440DC8-51DB-CE44-A91F-9A1A7449C352}"/>
                </a:ext>
              </a:extLst>
            </p:cNvPr>
            <p:cNvSpPr/>
            <p:nvPr/>
          </p:nvSpPr>
          <p:spPr>
            <a:xfrm>
              <a:off x="8637983" y="1681053"/>
              <a:ext cx="451289" cy="433374"/>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grpSp>
      <p:sp>
        <p:nvSpPr>
          <p:cNvPr id="24" name="TextBox 23">
            <a:extLst>
              <a:ext uri="{FF2B5EF4-FFF2-40B4-BE49-F238E27FC236}">
                <a16:creationId xmlns:a16="http://schemas.microsoft.com/office/drawing/2014/main" id="{5EE06307-2772-A74B-BD7A-11384A8C025E}"/>
              </a:ext>
            </a:extLst>
          </p:cNvPr>
          <p:cNvSpPr txBox="1"/>
          <p:nvPr/>
        </p:nvSpPr>
        <p:spPr>
          <a:xfrm>
            <a:off x="4664387" y="2781808"/>
            <a:ext cx="2002471" cy="338554"/>
          </a:xfrm>
          <a:prstGeom prst="rect">
            <a:avLst/>
          </a:prstGeom>
          <a:noFill/>
        </p:spPr>
        <p:txBody>
          <a:bodyPr wrap="none" rtlCol="0">
            <a:spAutoFit/>
          </a:bodyPr>
          <a:lstStyle/>
          <a:p>
            <a:pPr algn="ctr"/>
            <a:r>
              <a:rPr lang="en-US" sz="1600" b="1" dirty="0">
                <a:solidFill>
                  <a:schemeClr val="accent5"/>
                </a:solidFill>
              </a:rPr>
              <a:t>1. Business events</a:t>
            </a:r>
          </a:p>
        </p:txBody>
      </p:sp>
      <p:sp>
        <p:nvSpPr>
          <p:cNvPr id="31" name="TextBox 30">
            <a:extLst>
              <a:ext uri="{FF2B5EF4-FFF2-40B4-BE49-F238E27FC236}">
                <a16:creationId xmlns:a16="http://schemas.microsoft.com/office/drawing/2014/main" id="{5807A73A-DDE4-6F4C-A460-5C4C8BC0E866}"/>
              </a:ext>
            </a:extLst>
          </p:cNvPr>
          <p:cNvSpPr txBox="1"/>
          <p:nvPr/>
        </p:nvSpPr>
        <p:spPr>
          <a:xfrm>
            <a:off x="5275129" y="3242153"/>
            <a:ext cx="780983" cy="307777"/>
          </a:xfrm>
          <a:prstGeom prst="rect">
            <a:avLst/>
          </a:prstGeom>
          <a:noFill/>
        </p:spPr>
        <p:txBody>
          <a:bodyPr wrap="none" rtlCol="0">
            <a:spAutoFit/>
          </a:bodyPr>
          <a:lstStyle/>
          <a:p>
            <a:pPr algn="ctr"/>
            <a:r>
              <a:rPr lang="en-US" sz="1400" dirty="0"/>
              <a:t>Publish</a:t>
            </a:r>
          </a:p>
        </p:txBody>
      </p:sp>
      <p:sp>
        <p:nvSpPr>
          <p:cNvPr id="32" name="Right Arrow 31">
            <a:extLst>
              <a:ext uri="{FF2B5EF4-FFF2-40B4-BE49-F238E27FC236}">
                <a16:creationId xmlns:a16="http://schemas.microsoft.com/office/drawing/2014/main" id="{421B8D81-EBD8-4047-AB9F-E81C604B804F}"/>
              </a:ext>
            </a:extLst>
          </p:cNvPr>
          <p:cNvSpPr/>
          <p:nvPr/>
        </p:nvSpPr>
        <p:spPr>
          <a:xfrm>
            <a:off x="3767852" y="3783284"/>
            <a:ext cx="3913974"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400" dirty="0"/>
              <a:t>Ingest (real-time)</a:t>
            </a:r>
          </a:p>
        </p:txBody>
      </p:sp>
      <p:sp>
        <p:nvSpPr>
          <p:cNvPr id="34" name="TextBox 33">
            <a:extLst>
              <a:ext uri="{FF2B5EF4-FFF2-40B4-BE49-F238E27FC236}">
                <a16:creationId xmlns:a16="http://schemas.microsoft.com/office/drawing/2014/main" id="{B04F12F4-90E3-2A44-BE7B-54556AB53836}"/>
              </a:ext>
            </a:extLst>
          </p:cNvPr>
          <p:cNvSpPr txBox="1"/>
          <p:nvPr/>
        </p:nvSpPr>
        <p:spPr>
          <a:xfrm>
            <a:off x="2149740" y="3891696"/>
            <a:ext cx="1754819" cy="584775"/>
          </a:xfrm>
          <a:prstGeom prst="rect">
            <a:avLst/>
          </a:prstGeom>
          <a:noFill/>
        </p:spPr>
        <p:txBody>
          <a:bodyPr wrap="square" rtlCol="0">
            <a:spAutoFit/>
          </a:bodyPr>
          <a:lstStyle/>
          <a:p>
            <a:r>
              <a:rPr lang="en-US" sz="1600" b="1" dirty="0">
                <a:solidFill>
                  <a:schemeClr val="accent2"/>
                </a:solidFill>
              </a:rPr>
              <a:t>2. Behavioral</a:t>
            </a:r>
          </a:p>
          <a:p>
            <a:r>
              <a:rPr lang="en-US" sz="1600" b="1" dirty="0">
                <a:solidFill>
                  <a:schemeClr val="accent2"/>
                </a:solidFill>
              </a:rPr>
              <a:t>     data</a:t>
            </a:r>
          </a:p>
        </p:txBody>
      </p:sp>
      <p:grpSp>
        <p:nvGrpSpPr>
          <p:cNvPr id="38" name="Group 37">
            <a:extLst>
              <a:ext uri="{FF2B5EF4-FFF2-40B4-BE49-F238E27FC236}">
                <a16:creationId xmlns:a16="http://schemas.microsoft.com/office/drawing/2014/main" id="{673B558D-71A7-254D-9E80-713E718B8B7C}"/>
              </a:ext>
            </a:extLst>
          </p:cNvPr>
          <p:cNvGrpSpPr/>
          <p:nvPr/>
        </p:nvGrpSpPr>
        <p:grpSpPr>
          <a:xfrm>
            <a:off x="791817" y="3732081"/>
            <a:ext cx="1329787" cy="722518"/>
            <a:chOff x="2284412" y="4776582"/>
            <a:chExt cx="1329787" cy="722518"/>
          </a:xfrm>
        </p:grpSpPr>
        <p:pic>
          <p:nvPicPr>
            <p:cNvPr id="36" name="Picture 35">
              <a:extLst>
                <a:ext uri="{FF2B5EF4-FFF2-40B4-BE49-F238E27FC236}">
                  <a16:creationId xmlns:a16="http://schemas.microsoft.com/office/drawing/2014/main" id="{C99E72F7-6270-7B43-8A46-32F241D29335}"/>
                </a:ext>
              </a:extLst>
            </p:cNvPr>
            <p:cNvPicPr>
              <a:picLocks noChangeAspect="1"/>
            </p:cNvPicPr>
            <p:nvPr/>
          </p:nvPicPr>
          <p:blipFill>
            <a:blip r:embed="rId3"/>
            <a:stretch>
              <a:fillRect/>
            </a:stretch>
          </p:blipFill>
          <p:spPr>
            <a:xfrm>
              <a:off x="2284412" y="4776582"/>
              <a:ext cx="1329787" cy="722518"/>
            </a:xfrm>
            <a:prstGeom prst="rect">
              <a:avLst/>
            </a:prstGeom>
          </p:spPr>
        </p:pic>
        <p:sp>
          <p:nvSpPr>
            <p:cNvPr id="37" name="Rectangle 36">
              <a:extLst>
                <a:ext uri="{FF2B5EF4-FFF2-40B4-BE49-F238E27FC236}">
                  <a16:creationId xmlns:a16="http://schemas.microsoft.com/office/drawing/2014/main" id="{44CF7A8C-E028-8740-89E1-F5B14D5C230C}"/>
                </a:ext>
              </a:extLst>
            </p:cNvPr>
            <p:cNvSpPr/>
            <p:nvPr/>
          </p:nvSpPr>
          <p:spPr>
            <a:xfrm>
              <a:off x="2364295" y="4915082"/>
              <a:ext cx="1144865" cy="307777"/>
            </a:xfrm>
            <a:prstGeom prst="rect">
              <a:avLst/>
            </a:prstGeom>
          </p:spPr>
          <p:txBody>
            <a:bodyPr wrap="none">
              <a:spAutoFit/>
            </a:bodyPr>
            <a:lstStyle/>
            <a:p>
              <a:pPr algn="ctr"/>
              <a:r>
                <a:rPr lang="en-US" sz="1400" dirty="0"/>
                <a:t>Clickstream</a:t>
              </a:r>
            </a:p>
          </p:txBody>
        </p:sp>
      </p:grpSp>
      <p:sp>
        <p:nvSpPr>
          <p:cNvPr id="39" name="Rounded Rectangle 38">
            <a:extLst>
              <a:ext uri="{FF2B5EF4-FFF2-40B4-BE49-F238E27FC236}">
                <a16:creationId xmlns:a16="http://schemas.microsoft.com/office/drawing/2014/main" id="{2BC7E1A7-219E-234B-AE27-6991C31460A7}"/>
              </a:ext>
            </a:extLst>
          </p:cNvPr>
          <p:cNvSpPr/>
          <p:nvPr/>
        </p:nvSpPr>
        <p:spPr>
          <a:xfrm>
            <a:off x="6846759" y="2993809"/>
            <a:ext cx="1220179" cy="595077"/>
          </a:xfrm>
          <a:prstGeom prst="roundRect">
            <a:avLst>
              <a:gd name="adj" fmla="val 0"/>
            </a:avLst>
          </a:prstGeom>
          <a:solidFill>
            <a:schemeClr val="accent1"/>
          </a:solidFill>
          <a:ln w="3175" cmpd="sng">
            <a:noFill/>
            <a:headEnd type="none"/>
            <a:tailEnd type="triangle"/>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bg1"/>
                </a:solidFill>
              </a:rPr>
              <a:t>Machine</a:t>
            </a:r>
          </a:p>
          <a:p>
            <a:pPr algn="ctr"/>
            <a:r>
              <a:rPr lang="en-US" sz="1400" b="1" dirty="0">
                <a:solidFill>
                  <a:schemeClr val="bg1"/>
                </a:solidFill>
              </a:rPr>
              <a:t>learning</a:t>
            </a:r>
          </a:p>
        </p:txBody>
      </p:sp>
      <p:sp>
        <p:nvSpPr>
          <p:cNvPr id="44" name="Right Arrow 43">
            <a:extLst>
              <a:ext uri="{FF2B5EF4-FFF2-40B4-BE49-F238E27FC236}">
                <a16:creationId xmlns:a16="http://schemas.microsoft.com/office/drawing/2014/main" id="{9CCF5928-722B-094C-96AC-386A437954E8}"/>
              </a:ext>
            </a:extLst>
          </p:cNvPr>
          <p:cNvSpPr/>
          <p:nvPr/>
        </p:nvSpPr>
        <p:spPr>
          <a:xfrm rot="16200000" flipV="1">
            <a:off x="6934067" y="3497171"/>
            <a:ext cx="323559"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45" name="Right Arrow 44">
            <a:extLst>
              <a:ext uri="{FF2B5EF4-FFF2-40B4-BE49-F238E27FC236}">
                <a16:creationId xmlns:a16="http://schemas.microsoft.com/office/drawing/2014/main" id="{8A00E8A8-35CA-9645-8D00-1CCB583469AC}"/>
              </a:ext>
            </a:extLst>
          </p:cNvPr>
          <p:cNvSpPr/>
          <p:nvPr/>
        </p:nvSpPr>
        <p:spPr>
          <a:xfrm rot="16200000" flipV="1">
            <a:off x="7153709" y="3998466"/>
            <a:ext cx="1318577"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46" name="TextBox 45">
            <a:extLst>
              <a:ext uri="{FF2B5EF4-FFF2-40B4-BE49-F238E27FC236}">
                <a16:creationId xmlns:a16="http://schemas.microsoft.com/office/drawing/2014/main" id="{CF78CF5F-D060-2243-80C0-E1232D93255E}"/>
              </a:ext>
            </a:extLst>
          </p:cNvPr>
          <p:cNvSpPr txBox="1"/>
          <p:nvPr/>
        </p:nvSpPr>
        <p:spPr>
          <a:xfrm>
            <a:off x="7326326" y="4276361"/>
            <a:ext cx="973344" cy="307777"/>
          </a:xfrm>
          <a:prstGeom prst="rect">
            <a:avLst/>
          </a:prstGeom>
          <a:noFill/>
        </p:spPr>
        <p:txBody>
          <a:bodyPr wrap="none" rtlCol="0">
            <a:spAutoFit/>
          </a:bodyPr>
          <a:lstStyle/>
          <a:p>
            <a:pPr algn="ctr"/>
            <a:r>
              <a:rPr lang="en-US" sz="1400" dirty="0"/>
              <a:t>Consume</a:t>
            </a:r>
          </a:p>
        </p:txBody>
      </p:sp>
      <p:sp>
        <p:nvSpPr>
          <p:cNvPr id="48" name="Right Arrow 47">
            <a:extLst>
              <a:ext uri="{FF2B5EF4-FFF2-40B4-BE49-F238E27FC236}">
                <a16:creationId xmlns:a16="http://schemas.microsoft.com/office/drawing/2014/main" id="{28822E39-F8EB-BB4D-81D8-D013A6A18FC3}"/>
              </a:ext>
            </a:extLst>
          </p:cNvPr>
          <p:cNvSpPr/>
          <p:nvPr/>
        </p:nvSpPr>
        <p:spPr>
          <a:xfrm rot="5400000">
            <a:off x="6323417" y="4283958"/>
            <a:ext cx="747594"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49" name="TextBox 48">
            <a:extLst>
              <a:ext uri="{FF2B5EF4-FFF2-40B4-BE49-F238E27FC236}">
                <a16:creationId xmlns:a16="http://schemas.microsoft.com/office/drawing/2014/main" id="{281CA5DB-FE25-DB48-9625-924B0437AC80}"/>
              </a:ext>
            </a:extLst>
          </p:cNvPr>
          <p:cNvSpPr txBox="1"/>
          <p:nvPr/>
        </p:nvSpPr>
        <p:spPr>
          <a:xfrm>
            <a:off x="6338341" y="4276361"/>
            <a:ext cx="689612" cy="307777"/>
          </a:xfrm>
          <a:prstGeom prst="rect">
            <a:avLst/>
          </a:prstGeom>
          <a:noFill/>
        </p:spPr>
        <p:txBody>
          <a:bodyPr wrap="none" rtlCol="0">
            <a:spAutoFit/>
          </a:bodyPr>
          <a:lstStyle/>
          <a:p>
            <a:pPr algn="ctr"/>
            <a:r>
              <a:rPr lang="en-US" sz="1400" dirty="0"/>
              <a:t>Ingest</a:t>
            </a:r>
          </a:p>
        </p:txBody>
      </p:sp>
      <p:sp>
        <p:nvSpPr>
          <p:cNvPr id="50" name="Can 49">
            <a:extLst>
              <a:ext uri="{FF2B5EF4-FFF2-40B4-BE49-F238E27FC236}">
                <a16:creationId xmlns:a16="http://schemas.microsoft.com/office/drawing/2014/main" id="{771E536E-001C-B644-96CC-712354F31AC9}"/>
              </a:ext>
            </a:extLst>
          </p:cNvPr>
          <p:cNvSpPr/>
          <p:nvPr/>
        </p:nvSpPr>
        <p:spPr>
          <a:xfrm>
            <a:off x="6594056" y="49864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1" name="Can 50">
            <a:extLst>
              <a:ext uri="{FF2B5EF4-FFF2-40B4-BE49-F238E27FC236}">
                <a16:creationId xmlns:a16="http://schemas.microsoft.com/office/drawing/2014/main" id="{066E7521-89A6-0D49-AF6F-C9A27027A9FE}"/>
              </a:ext>
            </a:extLst>
          </p:cNvPr>
          <p:cNvSpPr/>
          <p:nvPr/>
        </p:nvSpPr>
        <p:spPr>
          <a:xfrm>
            <a:off x="7011172" y="49914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2" name="Can 51">
            <a:extLst>
              <a:ext uri="{FF2B5EF4-FFF2-40B4-BE49-F238E27FC236}">
                <a16:creationId xmlns:a16="http://schemas.microsoft.com/office/drawing/2014/main" id="{5366085A-274C-1343-BC1F-46C343FCC3BB}"/>
              </a:ext>
            </a:extLst>
          </p:cNvPr>
          <p:cNvSpPr/>
          <p:nvPr/>
        </p:nvSpPr>
        <p:spPr>
          <a:xfrm>
            <a:off x="7404221" y="49864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3" name="Can 52">
            <a:extLst>
              <a:ext uri="{FF2B5EF4-FFF2-40B4-BE49-F238E27FC236}">
                <a16:creationId xmlns:a16="http://schemas.microsoft.com/office/drawing/2014/main" id="{78671DE6-E2DA-1D42-8995-72E6062D6E4D}"/>
              </a:ext>
            </a:extLst>
          </p:cNvPr>
          <p:cNvSpPr/>
          <p:nvPr/>
        </p:nvSpPr>
        <p:spPr>
          <a:xfrm>
            <a:off x="6746416" y="51388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4" name="Can 53">
            <a:extLst>
              <a:ext uri="{FF2B5EF4-FFF2-40B4-BE49-F238E27FC236}">
                <a16:creationId xmlns:a16="http://schemas.microsoft.com/office/drawing/2014/main" id="{E236B39B-3662-AC40-A6DF-714825CE12D8}"/>
              </a:ext>
            </a:extLst>
          </p:cNvPr>
          <p:cNvSpPr/>
          <p:nvPr/>
        </p:nvSpPr>
        <p:spPr>
          <a:xfrm>
            <a:off x="7163532" y="51438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5" name="Can 54">
            <a:extLst>
              <a:ext uri="{FF2B5EF4-FFF2-40B4-BE49-F238E27FC236}">
                <a16:creationId xmlns:a16="http://schemas.microsoft.com/office/drawing/2014/main" id="{946C6B53-5B46-DF46-8D7B-91C18B774F39}"/>
              </a:ext>
            </a:extLst>
          </p:cNvPr>
          <p:cNvSpPr/>
          <p:nvPr/>
        </p:nvSpPr>
        <p:spPr>
          <a:xfrm>
            <a:off x="7556581" y="51388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6" name="Can 55">
            <a:extLst>
              <a:ext uri="{FF2B5EF4-FFF2-40B4-BE49-F238E27FC236}">
                <a16:creationId xmlns:a16="http://schemas.microsoft.com/office/drawing/2014/main" id="{3EAE50FD-F3CA-6946-B112-CBEE536199F0}"/>
              </a:ext>
            </a:extLst>
          </p:cNvPr>
          <p:cNvSpPr/>
          <p:nvPr/>
        </p:nvSpPr>
        <p:spPr>
          <a:xfrm>
            <a:off x="6898776" y="52912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7" name="Can 56">
            <a:extLst>
              <a:ext uri="{FF2B5EF4-FFF2-40B4-BE49-F238E27FC236}">
                <a16:creationId xmlns:a16="http://schemas.microsoft.com/office/drawing/2014/main" id="{04455DAE-095A-C945-A1C4-CCA373EBE072}"/>
              </a:ext>
            </a:extLst>
          </p:cNvPr>
          <p:cNvSpPr/>
          <p:nvPr/>
        </p:nvSpPr>
        <p:spPr>
          <a:xfrm>
            <a:off x="7315893" y="52962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8" name="Can 57">
            <a:extLst>
              <a:ext uri="{FF2B5EF4-FFF2-40B4-BE49-F238E27FC236}">
                <a16:creationId xmlns:a16="http://schemas.microsoft.com/office/drawing/2014/main" id="{5F08EFB6-8085-B24C-BDF6-1D86CBCF30B7}"/>
              </a:ext>
            </a:extLst>
          </p:cNvPr>
          <p:cNvSpPr/>
          <p:nvPr/>
        </p:nvSpPr>
        <p:spPr>
          <a:xfrm>
            <a:off x="7708941" y="52912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9" name="TextBox 58">
            <a:extLst>
              <a:ext uri="{FF2B5EF4-FFF2-40B4-BE49-F238E27FC236}">
                <a16:creationId xmlns:a16="http://schemas.microsoft.com/office/drawing/2014/main" id="{CDE2FF6A-1352-9B4A-9892-CA67C5D311FF}"/>
              </a:ext>
            </a:extLst>
          </p:cNvPr>
          <p:cNvSpPr txBox="1"/>
          <p:nvPr/>
        </p:nvSpPr>
        <p:spPr>
          <a:xfrm>
            <a:off x="6993623" y="5666192"/>
            <a:ext cx="1007007" cy="307777"/>
          </a:xfrm>
          <a:prstGeom prst="rect">
            <a:avLst/>
          </a:prstGeom>
          <a:noFill/>
          <a:effectLst/>
        </p:spPr>
        <p:txBody>
          <a:bodyPr wrap="square" rtlCol="0">
            <a:spAutoFit/>
          </a:bodyPr>
          <a:lstStyle/>
          <a:p>
            <a:pPr algn="ctr"/>
            <a:r>
              <a:rPr lang="en-US" sz="1400" b="1" dirty="0"/>
              <a:t>Data lake</a:t>
            </a:r>
            <a:endParaRPr lang="en-US" sz="1400" dirty="0"/>
          </a:p>
        </p:txBody>
      </p:sp>
      <p:pic>
        <p:nvPicPr>
          <p:cNvPr id="61" name="Picture 60">
            <a:extLst>
              <a:ext uri="{FF2B5EF4-FFF2-40B4-BE49-F238E27FC236}">
                <a16:creationId xmlns:a16="http://schemas.microsoft.com/office/drawing/2014/main" id="{8A2657E3-C89B-FE4B-AB07-5C8872890CB9}"/>
              </a:ext>
            </a:extLst>
          </p:cNvPr>
          <p:cNvPicPr>
            <a:picLocks noChangeAspect="1"/>
          </p:cNvPicPr>
          <p:nvPr/>
        </p:nvPicPr>
        <p:blipFill rotWithShape="1">
          <a:blip r:embed="rId4"/>
          <a:srcRect l="13566" r="13931"/>
          <a:stretch/>
        </p:blipFill>
        <p:spPr>
          <a:xfrm flipV="1">
            <a:off x="1075752" y="4978622"/>
            <a:ext cx="555462" cy="766122"/>
          </a:xfrm>
          <a:prstGeom prst="rect">
            <a:avLst/>
          </a:prstGeom>
        </p:spPr>
      </p:pic>
      <p:pic>
        <p:nvPicPr>
          <p:cNvPr id="62" name="Picture 61">
            <a:extLst>
              <a:ext uri="{FF2B5EF4-FFF2-40B4-BE49-F238E27FC236}">
                <a16:creationId xmlns:a16="http://schemas.microsoft.com/office/drawing/2014/main" id="{012C2A24-2706-EC4B-B431-B02906B4807C}"/>
              </a:ext>
            </a:extLst>
          </p:cNvPr>
          <p:cNvPicPr>
            <a:picLocks noChangeAspect="1"/>
          </p:cNvPicPr>
          <p:nvPr/>
        </p:nvPicPr>
        <p:blipFill rotWithShape="1">
          <a:blip r:embed="rId4"/>
          <a:srcRect l="13566" r="13931"/>
          <a:stretch/>
        </p:blipFill>
        <p:spPr>
          <a:xfrm flipV="1">
            <a:off x="1255171" y="5138805"/>
            <a:ext cx="555462" cy="766122"/>
          </a:xfrm>
          <a:prstGeom prst="rect">
            <a:avLst/>
          </a:prstGeom>
        </p:spPr>
      </p:pic>
      <p:sp>
        <p:nvSpPr>
          <p:cNvPr id="63" name="TextBox 62">
            <a:extLst>
              <a:ext uri="{FF2B5EF4-FFF2-40B4-BE49-F238E27FC236}">
                <a16:creationId xmlns:a16="http://schemas.microsoft.com/office/drawing/2014/main" id="{FA6FB357-43FD-DC4D-8A0B-6E5F1C8280E5}"/>
              </a:ext>
            </a:extLst>
          </p:cNvPr>
          <p:cNvSpPr txBox="1"/>
          <p:nvPr/>
        </p:nvSpPr>
        <p:spPr>
          <a:xfrm>
            <a:off x="1798915" y="5199075"/>
            <a:ext cx="1754819" cy="584775"/>
          </a:xfrm>
          <a:prstGeom prst="rect">
            <a:avLst/>
          </a:prstGeom>
          <a:noFill/>
        </p:spPr>
        <p:txBody>
          <a:bodyPr wrap="square" rtlCol="0">
            <a:spAutoFit/>
          </a:bodyPr>
          <a:lstStyle/>
          <a:p>
            <a:r>
              <a:rPr lang="en-US" sz="1600" b="1" dirty="0">
                <a:solidFill>
                  <a:schemeClr val="accent4"/>
                </a:solidFill>
              </a:rPr>
              <a:t>3. Third-party</a:t>
            </a:r>
          </a:p>
          <a:p>
            <a:r>
              <a:rPr lang="en-US" sz="1600" b="1" dirty="0">
                <a:solidFill>
                  <a:schemeClr val="accent4"/>
                </a:solidFill>
              </a:rPr>
              <a:t>     data</a:t>
            </a:r>
          </a:p>
        </p:txBody>
      </p:sp>
      <p:sp>
        <p:nvSpPr>
          <p:cNvPr id="64" name="Right Arrow 63">
            <a:extLst>
              <a:ext uri="{FF2B5EF4-FFF2-40B4-BE49-F238E27FC236}">
                <a16:creationId xmlns:a16="http://schemas.microsoft.com/office/drawing/2014/main" id="{D524DDA4-77F0-B847-BDE7-E479397909F3}"/>
              </a:ext>
            </a:extLst>
          </p:cNvPr>
          <p:cNvSpPr/>
          <p:nvPr/>
        </p:nvSpPr>
        <p:spPr>
          <a:xfrm>
            <a:off x="3366894" y="5121683"/>
            <a:ext cx="3181180"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400" dirty="0"/>
              <a:t>Ingest (batch)</a:t>
            </a:r>
          </a:p>
        </p:txBody>
      </p:sp>
      <p:sp>
        <p:nvSpPr>
          <p:cNvPr id="65" name="Right Arrow 64">
            <a:extLst>
              <a:ext uri="{FF2B5EF4-FFF2-40B4-BE49-F238E27FC236}">
                <a16:creationId xmlns:a16="http://schemas.microsoft.com/office/drawing/2014/main" id="{2846514C-4A92-A243-8310-0D9F61389C08}"/>
              </a:ext>
            </a:extLst>
          </p:cNvPr>
          <p:cNvSpPr/>
          <p:nvPr/>
        </p:nvSpPr>
        <p:spPr>
          <a:xfrm>
            <a:off x="8189461" y="5106654"/>
            <a:ext cx="901452"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400" dirty="0"/>
              <a:t>ETL</a:t>
            </a:r>
          </a:p>
        </p:txBody>
      </p:sp>
      <p:sp>
        <p:nvSpPr>
          <p:cNvPr id="66" name="Can 65">
            <a:extLst>
              <a:ext uri="{FF2B5EF4-FFF2-40B4-BE49-F238E27FC236}">
                <a16:creationId xmlns:a16="http://schemas.microsoft.com/office/drawing/2014/main" id="{94DB5799-721F-3F4B-B633-A8E44F7321F3}"/>
              </a:ext>
            </a:extLst>
          </p:cNvPr>
          <p:cNvSpPr/>
          <p:nvPr/>
        </p:nvSpPr>
        <p:spPr>
          <a:xfrm>
            <a:off x="9145468" y="49864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67" name="Can 66">
            <a:extLst>
              <a:ext uri="{FF2B5EF4-FFF2-40B4-BE49-F238E27FC236}">
                <a16:creationId xmlns:a16="http://schemas.microsoft.com/office/drawing/2014/main" id="{41630085-7935-5246-B855-72BCCDDD630F}"/>
              </a:ext>
            </a:extLst>
          </p:cNvPr>
          <p:cNvSpPr/>
          <p:nvPr/>
        </p:nvSpPr>
        <p:spPr>
          <a:xfrm>
            <a:off x="9562584" y="49914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68" name="Can 67">
            <a:extLst>
              <a:ext uri="{FF2B5EF4-FFF2-40B4-BE49-F238E27FC236}">
                <a16:creationId xmlns:a16="http://schemas.microsoft.com/office/drawing/2014/main" id="{0BCA9CEE-F51F-3240-B60D-2CE0845BB013}"/>
              </a:ext>
            </a:extLst>
          </p:cNvPr>
          <p:cNvSpPr/>
          <p:nvPr/>
        </p:nvSpPr>
        <p:spPr>
          <a:xfrm>
            <a:off x="9955633" y="49864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69" name="Can 68">
            <a:extLst>
              <a:ext uri="{FF2B5EF4-FFF2-40B4-BE49-F238E27FC236}">
                <a16:creationId xmlns:a16="http://schemas.microsoft.com/office/drawing/2014/main" id="{B9966CC3-2076-5842-A008-8F08F26AA93F}"/>
              </a:ext>
            </a:extLst>
          </p:cNvPr>
          <p:cNvSpPr/>
          <p:nvPr/>
        </p:nvSpPr>
        <p:spPr>
          <a:xfrm>
            <a:off x="9297828" y="51388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70" name="Can 69">
            <a:extLst>
              <a:ext uri="{FF2B5EF4-FFF2-40B4-BE49-F238E27FC236}">
                <a16:creationId xmlns:a16="http://schemas.microsoft.com/office/drawing/2014/main" id="{51993262-2A94-F34D-97A8-301D3E77277A}"/>
              </a:ext>
            </a:extLst>
          </p:cNvPr>
          <p:cNvSpPr/>
          <p:nvPr/>
        </p:nvSpPr>
        <p:spPr>
          <a:xfrm>
            <a:off x="9714944" y="51438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71" name="Can 70">
            <a:extLst>
              <a:ext uri="{FF2B5EF4-FFF2-40B4-BE49-F238E27FC236}">
                <a16:creationId xmlns:a16="http://schemas.microsoft.com/office/drawing/2014/main" id="{AB819A82-C048-4747-A58E-418F97ECC5E5}"/>
              </a:ext>
            </a:extLst>
          </p:cNvPr>
          <p:cNvSpPr/>
          <p:nvPr/>
        </p:nvSpPr>
        <p:spPr>
          <a:xfrm>
            <a:off x="10107993" y="51388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72" name="Can 71">
            <a:extLst>
              <a:ext uri="{FF2B5EF4-FFF2-40B4-BE49-F238E27FC236}">
                <a16:creationId xmlns:a16="http://schemas.microsoft.com/office/drawing/2014/main" id="{1F44012A-435D-AB47-8628-51D2028F5008}"/>
              </a:ext>
            </a:extLst>
          </p:cNvPr>
          <p:cNvSpPr/>
          <p:nvPr/>
        </p:nvSpPr>
        <p:spPr>
          <a:xfrm>
            <a:off x="9450188" y="52912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73" name="Can 72">
            <a:extLst>
              <a:ext uri="{FF2B5EF4-FFF2-40B4-BE49-F238E27FC236}">
                <a16:creationId xmlns:a16="http://schemas.microsoft.com/office/drawing/2014/main" id="{386B385B-99BC-9A48-9F4E-49BDEBAB121E}"/>
              </a:ext>
            </a:extLst>
          </p:cNvPr>
          <p:cNvSpPr/>
          <p:nvPr/>
        </p:nvSpPr>
        <p:spPr>
          <a:xfrm>
            <a:off x="9867305" y="52962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74" name="Can 73">
            <a:extLst>
              <a:ext uri="{FF2B5EF4-FFF2-40B4-BE49-F238E27FC236}">
                <a16:creationId xmlns:a16="http://schemas.microsoft.com/office/drawing/2014/main" id="{37130AF1-0844-1349-95CF-13CBBE617C64}"/>
              </a:ext>
            </a:extLst>
          </p:cNvPr>
          <p:cNvSpPr/>
          <p:nvPr/>
        </p:nvSpPr>
        <p:spPr>
          <a:xfrm>
            <a:off x="10260353" y="52912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75" name="TextBox 74">
            <a:extLst>
              <a:ext uri="{FF2B5EF4-FFF2-40B4-BE49-F238E27FC236}">
                <a16:creationId xmlns:a16="http://schemas.microsoft.com/office/drawing/2014/main" id="{074A108F-5F12-2542-A72E-09751519E98D}"/>
              </a:ext>
            </a:extLst>
          </p:cNvPr>
          <p:cNvSpPr txBox="1"/>
          <p:nvPr/>
        </p:nvSpPr>
        <p:spPr>
          <a:xfrm>
            <a:off x="9755028" y="5666192"/>
            <a:ext cx="587020" cy="307777"/>
          </a:xfrm>
          <a:prstGeom prst="rect">
            <a:avLst/>
          </a:prstGeom>
          <a:noFill/>
          <a:effectLst/>
        </p:spPr>
        <p:txBody>
          <a:bodyPr wrap="none" rtlCol="0">
            <a:spAutoFit/>
          </a:bodyPr>
          <a:lstStyle/>
          <a:p>
            <a:pPr algn="ctr"/>
            <a:r>
              <a:rPr lang="en-US" sz="1400" b="1" dirty="0"/>
              <a:t>MPP</a:t>
            </a:r>
            <a:endParaRPr lang="en-US" sz="1400" dirty="0"/>
          </a:p>
        </p:txBody>
      </p:sp>
      <p:sp>
        <p:nvSpPr>
          <p:cNvPr id="76" name="Rounded Rectangle 75">
            <a:extLst>
              <a:ext uri="{FF2B5EF4-FFF2-40B4-BE49-F238E27FC236}">
                <a16:creationId xmlns:a16="http://schemas.microsoft.com/office/drawing/2014/main" id="{DDFC2703-CADF-074F-89E8-FBF3DCC22C3B}"/>
              </a:ext>
            </a:extLst>
          </p:cNvPr>
          <p:cNvSpPr/>
          <p:nvPr/>
        </p:nvSpPr>
        <p:spPr>
          <a:xfrm>
            <a:off x="9191559" y="2990984"/>
            <a:ext cx="1220179" cy="595077"/>
          </a:xfrm>
          <a:prstGeom prst="roundRect">
            <a:avLst>
              <a:gd name="adj" fmla="val 0"/>
            </a:avLst>
          </a:prstGeom>
          <a:solidFill>
            <a:schemeClr val="accent1"/>
          </a:solidFill>
          <a:ln w="3175" cmpd="sng">
            <a:noFill/>
            <a:headEnd type="none"/>
            <a:tailEnd type="triangle"/>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bg1"/>
                </a:solidFill>
              </a:rPr>
              <a:t>Analyst</a:t>
            </a:r>
            <a:br>
              <a:rPr lang="en-US" sz="1400" b="1" dirty="0">
                <a:solidFill>
                  <a:schemeClr val="bg1"/>
                </a:solidFill>
              </a:rPr>
            </a:br>
            <a:r>
              <a:rPr lang="en-US" sz="1400" b="1" dirty="0">
                <a:solidFill>
                  <a:schemeClr val="bg1"/>
                </a:solidFill>
              </a:rPr>
              <a:t>tools</a:t>
            </a:r>
          </a:p>
        </p:txBody>
      </p:sp>
      <p:sp>
        <p:nvSpPr>
          <p:cNvPr id="77" name="Right Arrow 76">
            <a:extLst>
              <a:ext uri="{FF2B5EF4-FFF2-40B4-BE49-F238E27FC236}">
                <a16:creationId xmlns:a16="http://schemas.microsoft.com/office/drawing/2014/main" id="{7A0D66BB-A059-CD47-913F-423C34B6BCC5}"/>
              </a:ext>
            </a:extLst>
          </p:cNvPr>
          <p:cNvSpPr/>
          <p:nvPr/>
        </p:nvSpPr>
        <p:spPr>
          <a:xfrm rot="16200000" flipV="1">
            <a:off x="9148782" y="3995641"/>
            <a:ext cx="1318577"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78" name="TextBox 77">
            <a:extLst>
              <a:ext uri="{FF2B5EF4-FFF2-40B4-BE49-F238E27FC236}">
                <a16:creationId xmlns:a16="http://schemas.microsoft.com/office/drawing/2014/main" id="{C7C801C1-813A-274B-A060-EC246DF9B9AD}"/>
              </a:ext>
            </a:extLst>
          </p:cNvPr>
          <p:cNvSpPr txBox="1"/>
          <p:nvPr/>
        </p:nvSpPr>
        <p:spPr>
          <a:xfrm>
            <a:off x="9321399" y="4273536"/>
            <a:ext cx="973344" cy="307777"/>
          </a:xfrm>
          <a:prstGeom prst="rect">
            <a:avLst/>
          </a:prstGeom>
          <a:noFill/>
        </p:spPr>
        <p:txBody>
          <a:bodyPr wrap="none" rtlCol="0">
            <a:spAutoFit/>
          </a:bodyPr>
          <a:lstStyle/>
          <a:p>
            <a:pPr algn="ctr"/>
            <a:r>
              <a:rPr lang="en-US" sz="1400" dirty="0"/>
              <a:t>Consume</a:t>
            </a:r>
          </a:p>
        </p:txBody>
      </p:sp>
      <p:sp>
        <p:nvSpPr>
          <p:cNvPr id="79" name="Oval 78">
            <a:extLst>
              <a:ext uri="{FF2B5EF4-FFF2-40B4-BE49-F238E27FC236}">
                <a16:creationId xmlns:a16="http://schemas.microsoft.com/office/drawing/2014/main" id="{F2CB7239-18E3-5A4C-85C4-836751001D3C}"/>
              </a:ext>
            </a:extLst>
          </p:cNvPr>
          <p:cNvSpPr/>
          <p:nvPr/>
        </p:nvSpPr>
        <p:spPr>
          <a:xfrm>
            <a:off x="9441126" y="6215702"/>
            <a:ext cx="515815" cy="51581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BE</a:t>
            </a:r>
          </a:p>
        </p:txBody>
      </p:sp>
      <p:sp>
        <p:nvSpPr>
          <p:cNvPr id="80" name="Oval 79">
            <a:extLst>
              <a:ext uri="{FF2B5EF4-FFF2-40B4-BE49-F238E27FC236}">
                <a16:creationId xmlns:a16="http://schemas.microsoft.com/office/drawing/2014/main" id="{49BB27E0-003F-874B-9074-BF8D319BEACC}"/>
              </a:ext>
            </a:extLst>
          </p:cNvPr>
          <p:cNvSpPr/>
          <p:nvPr/>
        </p:nvSpPr>
        <p:spPr>
          <a:xfrm>
            <a:off x="10040402" y="6215702"/>
            <a:ext cx="515815" cy="51581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BD</a:t>
            </a:r>
          </a:p>
        </p:txBody>
      </p:sp>
      <p:sp>
        <p:nvSpPr>
          <p:cNvPr id="81" name="Oval 80">
            <a:extLst>
              <a:ext uri="{FF2B5EF4-FFF2-40B4-BE49-F238E27FC236}">
                <a16:creationId xmlns:a16="http://schemas.microsoft.com/office/drawing/2014/main" id="{1858D980-BB3E-5845-8579-0681C177A732}"/>
              </a:ext>
            </a:extLst>
          </p:cNvPr>
          <p:cNvSpPr/>
          <p:nvPr/>
        </p:nvSpPr>
        <p:spPr>
          <a:xfrm>
            <a:off x="10639678" y="6215702"/>
            <a:ext cx="515815" cy="51581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TD</a:t>
            </a:r>
          </a:p>
        </p:txBody>
      </p:sp>
      <p:pic>
        <p:nvPicPr>
          <p:cNvPr id="82" name="Picture 81">
            <a:extLst>
              <a:ext uri="{FF2B5EF4-FFF2-40B4-BE49-F238E27FC236}">
                <a16:creationId xmlns:a16="http://schemas.microsoft.com/office/drawing/2014/main" id="{5C00777F-0CFC-5440-B799-42B6742BEA9F}"/>
              </a:ext>
            </a:extLst>
          </p:cNvPr>
          <p:cNvPicPr>
            <a:picLocks noChangeAspect="1"/>
          </p:cNvPicPr>
          <p:nvPr/>
        </p:nvPicPr>
        <p:blipFill>
          <a:blip r:embed="rId5"/>
          <a:stretch>
            <a:fillRect/>
          </a:stretch>
        </p:blipFill>
        <p:spPr>
          <a:xfrm>
            <a:off x="7174003" y="6150035"/>
            <a:ext cx="696706" cy="696706"/>
          </a:xfrm>
          <a:prstGeom prst="rect">
            <a:avLst/>
          </a:prstGeom>
        </p:spPr>
      </p:pic>
      <p:pic>
        <p:nvPicPr>
          <p:cNvPr id="83" name="Picture 82">
            <a:extLst>
              <a:ext uri="{FF2B5EF4-FFF2-40B4-BE49-F238E27FC236}">
                <a16:creationId xmlns:a16="http://schemas.microsoft.com/office/drawing/2014/main" id="{7970452E-88AE-0E4F-967D-2C79382D2AF8}"/>
              </a:ext>
            </a:extLst>
          </p:cNvPr>
          <p:cNvPicPr>
            <a:picLocks noChangeAspect="1"/>
          </p:cNvPicPr>
          <p:nvPr/>
        </p:nvPicPr>
        <p:blipFill>
          <a:blip r:embed="rId6"/>
          <a:stretch>
            <a:fillRect/>
          </a:stretch>
        </p:blipFill>
        <p:spPr>
          <a:xfrm>
            <a:off x="7878740" y="6186878"/>
            <a:ext cx="587080" cy="587080"/>
          </a:xfrm>
          <a:prstGeom prst="rect">
            <a:avLst/>
          </a:prstGeom>
        </p:spPr>
      </p:pic>
      <p:pic>
        <p:nvPicPr>
          <p:cNvPr id="84" name="Picture 83">
            <a:extLst>
              <a:ext uri="{FF2B5EF4-FFF2-40B4-BE49-F238E27FC236}">
                <a16:creationId xmlns:a16="http://schemas.microsoft.com/office/drawing/2014/main" id="{6D4A7B02-C566-FE40-BC4A-41667F45A4F6}"/>
              </a:ext>
            </a:extLst>
          </p:cNvPr>
          <p:cNvPicPr>
            <a:picLocks noChangeAspect="1"/>
          </p:cNvPicPr>
          <p:nvPr/>
        </p:nvPicPr>
        <p:blipFill>
          <a:blip r:embed="rId7"/>
          <a:stretch>
            <a:fillRect/>
          </a:stretch>
        </p:blipFill>
        <p:spPr>
          <a:xfrm>
            <a:off x="8478425" y="6205065"/>
            <a:ext cx="532966" cy="532966"/>
          </a:xfrm>
          <a:prstGeom prst="rect">
            <a:avLst/>
          </a:prstGeom>
        </p:spPr>
      </p:pic>
    </p:spTree>
    <p:extLst>
      <p:ext uri="{BB962C8B-B14F-4D97-AF65-F5344CB8AC3E}">
        <p14:creationId xmlns:p14="http://schemas.microsoft.com/office/powerpoint/2010/main" val="381439240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6F5F-4163-F74E-B9A3-3F1430F644B1}"/>
              </a:ext>
            </a:extLst>
          </p:cNvPr>
          <p:cNvSpPr>
            <a:spLocks noGrp="1"/>
          </p:cNvSpPr>
          <p:nvPr>
            <p:ph type="title"/>
          </p:nvPr>
        </p:nvSpPr>
        <p:spPr/>
        <p:txBody>
          <a:bodyPr/>
          <a:lstStyle/>
          <a:p>
            <a:r>
              <a:rPr lang="en-US" dirty="0"/>
              <a:t>Our implementation</a:t>
            </a:r>
          </a:p>
        </p:txBody>
      </p:sp>
      <p:sp>
        <p:nvSpPr>
          <p:cNvPr id="3" name="Right Arrow 2">
            <a:extLst>
              <a:ext uri="{FF2B5EF4-FFF2-40B4-BE49-F238E27FC236}">
                <a16:creationId xmlns:a16="http://schemas.microsoft.com/office/drawing/2014/main" id="{38E8B17B-6CD4-854C-936F-8B6009B47A43}"/>
              </a:ext>
            </a:extLst>
          </p:cNvPr>
          <p:cNvSpPr/>
          <p:nvPr/>
        </p:nvSpPr>
        <p:spPr>
          <a:xfrm rot="5400000">
            <a:off x="5267636" y="3248905"/>
            <a:ext cx="791959"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grpSp>
        <p:nvGrpSpPr>
          <p:cNvPr id="4" name="Group 3">
            <a:extLst>
              <a:ext uri="{FF2B5EF4-FFF2-40B4-BE49-F238E27FC236}">
                <a16:creationId xmlns:a16="http://schemas.microsoft.com/office/drawing/2014/main" id="{B6763EF9-80BF-974B-A3C5-32C104E62D6A}"/>
              </a:ext>
            </a:extLst>
          </p:cNvPr>
          <p:cNvGrpSpPr/>
          <p:nvPr/>
        </p:nvGrpSpPr>
        <p:grpSpPr>
          <a:xfrm>
            <a:off x="2203676" y="1154734"/>
            <a:ext cx="3226461" cy="1515576"/>
            <a:chOff x="2020788" y="1154734"/>
            <a:chExt cx="3226461" cy="1515576"/>
          </a:xfrm>
        </p:grpSpPr>
        <p:sp>
          <p:nvSpPr>
            <p:cNvPr id="5" name="Rectangle 4">
              <a:extLst>
                <a:ext uri="{FF2B5EF4-FFF2-40B4-BE49-F238E27FC236}">
                  <a16:creationId xmlns:a16="http://schemas.microsoft.com/office/drawing/2014/main" id="{66323BE6-929B-8648-8D8F-8E6B582612F4}"/>
                </a:ext>
              </a:extLst>
            </p:cNvPr>
            <p:cNvSpPr/>
            <p:nvPr/>
          </p:nvSpPr>
          <p:spPr>
            <a:xfrm>
              <a:off x="2020788" y="1154734"/>
              <a:ext cx="3226461" cy="150528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an 5">
              <a:extLst>
                <a:ext uri="{FF2B5EF4-FFF2-40B4-BE49-F238E27FC236}">
                  <a16:creationId xmlns:a16="http://schemas.microsoft.com/office/drawing/2014/main" id="{3891E9CA-E7BC-844E-8DB9-ED58DD6E5B6D}"/>
                </a:ext>
              </a:extLst>
            </p:cNvPr>
            <p:cNvSpPr/>
            <p:nvPr/>
          </p:nvSpPr>
          <p:spPr>
            <a:xfrm>
              <a:off x="3345790" y="1681053"/>
              <a:ext cx="451289" cy="433374"/>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7" name="Can 6">
              <a:extLst>
                <a:ext uri="{FF2B5EF4-FFF2-40B4-BE49-F238E27FC236}">
                  <a16:creationId xmlns:a16="http://schemas.microsoft.com/office/drawing/2014/main" id="{6837F15D-2FD9-CF46-9D48-C2AFF7E1F04F}"/>
                </a:ext>
              </a:extLst>
            </p:cNvPr>
            <p:cNvSpPr/>
            <p:nvPr/>
          </p:nvSpPr>
          <p:spPr>
            <a:xfrm>
              <a:off x="2322443" y="1681053"/>
              <a:ext cx="451289" cy="433374"/>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8" name="Can 7">
              <a:extLst>
                <a:ext uri="{FF2B5EF4-FFF2-40B4-BE49-F238E27FC236}">
                  <a16:creationId xmlns:a16="http://schemas.microsoft.com/office/drawing/2014/main" id="{55962AE8-2949-B048-A01F-1E8A8C71B3AD}"/>
                </a:ext>
              </a:extLst>
            </p:cNvPr>
            <p:cNvSpPr/>
            <p:nvPr/>
          </p:nvSpPr>
          <p:spPr>
            <a:xfrm>
              <a:off x="4369137" y="1681053"/>
              <a:ext cx="451289" cy="433374"/>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9" name="TextBox 8">
              <a:extLst>
                <a:ext uri="{FF2B5EF4-FFF2-40B4-BE49-F238E27FC236}">
                  <a16:creationId xmlns:a16="http://schemas.microsoft.com/office/drawing/2014/main" id="{60999C42-551B-F645-8418-D8A3454BDDED}"/>
                </a:ext>
              </a:extLst>
            </p:cNvPr>
            <p:cNvSpPr txBox="1"/>
            <p:nvPr/>
          </p:nvSpPr>
          <p:spPr>
            <a:xfrm>
              <a:off x="2034856" y="2147090"/>
              <a:ext cx="1024639" cy="307777"/>
            </a:xfrm>
            <a:prstGeom prst="rect">
              <a:avLst/>
            </a:prstGeom>
            <a:noFill/>
            <a:ln w="3175" cmpd="sng">
              <a:noFill/>
            </a:ln>
            <a:effectLst/>
          </p:spPr>
          <p:txBody>
            <a:bodyPr wrap="none" rtlCol="0">
              <a:spAutoFit/>
            </a:bodyPr>
            <a:lstStyle/>
            <a:p>
              <a:pPr algn="ctr"/>
              <a:r>
                <a:rPr lang="en-US" sz="1400" dirty="0"/>
                <a:t>Enterprise</a:t>
              </a:r>
            </a:p>
          </p:txBody>
        </p:sp>
        <p:sp>
          <p:nvSpPr>
            <p:cNvPr id="10" name="TextBox 9">
              <a:extLst>
                <a:ext uri="{FF2B5EF4-FFF2-40B4-BE49-F238E27FC236}">
                  <a16:creationId xmlns:a16="http://schemas.microsoft.com/office/drawing/2014/main" id="{1AC4E19B-FF73-CF49-9B59-E56AA0BC9AAF}"/>
                </a:ext>
              </a:extLst>
            </p:cNvPr>
            <p:cNvSpPr txBox="1"/>
            <p:nvPr/>
          </p:nvSpPr>
          <p:spPr>
            <a:xfrm>
              <a:off x="3062320" y="2147090"/>
              <a:ext cx="1018227" cy="307777"/>
            </a:xfrm>
            <a:prstGeom prst="rect">
              <a:avLst/>
            </a:prstGeom>
            <a:noFill/>
            <a:ln w="3175" cmpd="sng">
              <a:noFill/>
            </a:ln>
            <a:effectLst/>
          </p:spPr>
          <p:txBody>
            <a:bodyPr wrap="none" rtlCol="0">
              <a:spAutoFit/>
            </a:bodyPr>
            <a:lstStyle/>
            <a:p>
              <a:pPr algn="ctr"/>
              <a:r>
                <a:rPr lang="en-US" sz="1400" dirty="0"/>
                <a:t>Marketing</a:t>
              </a:r>
            </a:p>
          </p:txBody>
        </p:sp>
        <p:sp>
          <p:nvSpPr>
            <p:cNvPr id="11" name="TextBox 10">
              <a:extLst>
                <a:ext uri="{FF2B5EF4-FFF2-40B4-BE49-F238E27FC236}">
                  <a16:creationId xmlns:a16="http://schemas.microsoft.com/office/drawing/2014/main" id="{C2C32DAA-0BD5-7942-8541-3EB6FD3916ED}"/>
                </a:ext>
              </a:extLst>
            </p:cNvPr>
            <p:cNvSpPr txBox="1"/>
            <p:nvPr/>
          </p:nvSpPr>
          <p:spPr>
            <a:xfrm>
              <a:off x="4080057" y="2147090"/>
              <a:ext cx="1029449" cy="523220"/>
            </a:xfrm>
            <a:prstGeom prst="rect">
              <a:avLst/>
            </a:prstGeom>
            <a:noFill/>
            <a:effectLst/>
          </p:spPr>
          <p:txBody>
            <a:bodyPr wrap="none" rtlCol="0">
              <a:spAutoFit/>
            </a:bodyPr>
            <a:lstStyle/>
            <a:p>
              <a:pPr algn="ctr"/>
              <a:r>
                <a:rPr lang="en-US" sz="1400" dirty="0"/>
                <a:t>Customer</a:t>
              </a:r>
              <a:br>
                <a:rPr lang="en-US" sz="1400" dirty="0"/>
              </a:br>
              <a:r>
                <a:rPr lang="en-US" sz="1400" dirty="0"/>
                <a:t>Care</a:t>
              </a:r>
            </a:p>
          </p:txBody>
        </p:sp>
        <p:sp>
          <p:nvSpPr>
            <p:cNvPr id="12" name="TextBox 11">
              <a:extLst>
                <a:ext uri="{FF2B5EF4-FFF2-40B4-BE49-F238E27FC236}">
                  <a16:creationId xmlns:a16="http://schemas.microsoft.com/office/drawing/2014/main" id="{C6C72DE6-F401-E241-A787-CC3EF00F6166}"/>
                </a:ext>
              </a:extLst>
            </p:cNvPr>
            <p:cNvSpPr txBox="1"/>
            <p:nvPr/>
          </p:nvSpPr>
          <p:spPr>
            <a:xfrm>
              <a:off x="2249144" y="1191036"/>
              <a:ext cx="2699512" cy="338554"/>
            </a:xfrm>
            <a:prstGeom prst="rect">
              <a:avLst/>
            </a:prstGeom>
            <a:noFill/>
            <a:ln w="3175" cmpd="sng">
              <a:noFill/>
            </a:ln>
            <a:effectLst/>
          </p:spPr>
          <p:txBody>
            <a:bodyPr wrap="square" rtlCol="0">
              <a:spAutoFit/>
            </a:bodyPr>
            <a:lstStyle/>
            <a:p>
              <a:pPr algn="ctr"/>
              <a:r>
                <a:rPr lang="en-US" sz="1600" b="1" dirty="0"/>
                <a:t>Back office systems</a:t>
              </a:r>
            </a:p>
          </p:txBody>
        </p:sp>
      </p:grpSp>
      <p:grpSp>
        <p:nvGrpSpPr>
          <p:cNvPr id="13" name="Group 12">
            <a:extLst>
              <a:ext uri="{FF2B5EF4-FFF2-40B4-BE49-F238E27FC236}">
                <a16:creationId xmlns:a16="http://schemas.microsoft.com/office/drawing/2014/main" id="{5E72142B-CD09-A943-9A8C-B72D8B05AE4D}"/>
              </a:ext>
            </a:extLst>
          </p:cNvPr>
          <p:cNvGrpSpPr/>
          <p:nvPr/>
        </p:nvGrpSpPr>
        <p:grpSpPr>
          <a:xfrm>
            <a:off x="5864452" y="1154732"/>
            <a:ext cx="3226461" cy="1515578"/>
            <a:chOff x="6312974" y="1154732"/>
            <a:chExt cx="3226461" cy="1515578"/>
          </a:xfrm>
        </p:grpSpPr>
        <p:sp>
          <p:nvSpPr>
            <p:cNvPr id="14" name="Rectangle 13">
              <a:extLst>
                <a:ext uri="{FF2B5EF4-FFF2-40B4-BE49-F238E27FC236}">
                  <a16:creationId xmlns:a16="http://schemas.microsoft.com/office/drawing/2014/main" id="{466BF630-0A6F-664B-8F0B-F3DF76575261}"/>
                </a:ext>
              </a:extLst>
            </p:cNvPr>
            <p:cNvSpPr/>
            <p:nvPr/>
          </p:nvSpPr>
          <p:spPr>
            <a:xfrm>
              <a:off x="6312974" y="1154732"/>
              <a:ext cx="3226461" cy="150528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9D80C8C-59D8-F24B-952C-9E763BDB2B0A}"/>
                </a:ext>
              </a:extLst>
            </p:cNvPr>
            <p:cNvSpPr txBox="1"/>
            <p:nvPr/>
          </p:nvSpPr>
          <p:spPr>
            <a:xfrm>
              <a:off x="6728827" y="1154733"/>
              <a:ext cx="2356735" cy="338554"/>
            </a:xfrm>
            <a:prstGeom prst="rect">
              <a:avLst/>
            </a:prstGeom>
            <a:noFill/>
          </p:spPr>
          <p:txBody>
            <a:bodyPr wrap="none" rtlCol="0">
              <a:spAutoFit/>
            </a:bodyPr>
            <a:lstStyle/>
            <a:p>
              <a:pPr algn="ctr"/>
              <a:r>
                <a:rPr lang="en-US" sz="1600" b="1" dirty="0"/>
                <a:t>Transactional systems</a:t>
              </a:r>
            </a:p>
          </p:txBody>
        </p:sp>
        <p:sp>
          <p:nvSpPr>
            <p:cNvPr id="16" name="TextBox 15">
              <a:extLst>
                <a:ext uri="{FF2B5EF4-FFF2-40B4-BE49-F238E27FC236}">
                  <a16:creationId xmlns:a16="http://schemas.microsoft.com/office/drawing/2014/main" id="{C262E304-8F47-8A4D-9C31-7176DDC977C2}"/>
                </a:ext>
              </a:extLst>
            </p:cNvPr>
            <p:cNvSpPr txBox="1"/>
            <p:nvPr/>
          </p:nvSpPr>
          <p:spPr>
            <a:xfrm>
              <a:off x="6375247" y="2147090"/>
              <a:ext cx="920034" cy="523220"/>
            </a:xfrm>
            <a:prstGeom prst="rect">
              <a:avLst/>
            </a:prstGeom>
            <a:noFill/>
            <a:ln w="3175" cmpd="sng">
              <a:noFill/>
            </a:ln>
            <a:effectLst/>
          </p:spPr>
          <p:txBody>
            <a:bodyPr wrap="square" rtlCol="0">
              <a:spAutoFit/>
            </a:bodyPr>
            <a:lstStyle/>
            <a:p>
              <a:pPr algn="ctr"/>
              <a:r>
                <a:rPr lang="en-US" sz="1400" dirty="0"/>
                <a:t>Small</a:t>
              </a:r>
            </a:p>
            <a:p>
              <a:pPr algn="ctr"/>
              <a:r>
                <a:rPr lang="en-US" sz="1400" dirty="0"/>
                <a:t>Business</a:t>
              </a:r>
            </a:p>
          </p:txBody>
        </p:sp>
        <p:sp>
          <p:nvSpPr>
            <p:cNvPr id="17" name="TextBox 16">
              <a:extLst>
                <a:ext uri="{FF2B5EF4-FFF2-40B4-BE49-F238E27FC236}">
                  <a16:creationId xmlns:a16="http://schemas.microsoft.com/office/drawing/2014/main" id="{5DE0287A-45E3-2B43-B0E9-B2024406D565}"/>
                </a:ext>
              </a:extLst>
            </p:cNvPr>
            <p:cNvSpPr txBox="1"/>
            <p:nvPr/>
          </p:nvSpPr>
          <p:spPr>
            <a:xfrm>
              <a:off x="7602532" y="2147090"/>
              <a:ext cx="470000" cy="307777"/>
            </a:xfrm>
            <a:prstGeom prst="rect">
              <a:avLst/>
            </a:prstGeom>
            <a:noFill/>
            <a:ln w="3175" cmpd="sng">
              <a:noFill/>
            </a:ln>
            <a:effectLst/>
          </p:spPr>
          <p:txBody>
            <a:bodyPr wrap="none" rtlCol="0">
              <a:spAutoFit/>
            </a:bodyPr>
            <a:lstStyle/>
            <a:p>
              <a:pPr algn="ctr"/>
              <a:r>
                <a:rPr lang="en-US" sz="1400" dirty="0"/>
                <a:t>Tax</a:t>
              </a:r>
            </a:p>
          </p:txBody>
        </p:sp>
        <p:sp>
          <p:nvSpPr>
            <p:cNvPr id="18" name="TextBox 17">
              <a:extLst>
                <a:ext uri="{FF2B5EF4-FFF2-40B4-BE49-F238E27FC236}">
                  <a16:creationId xmlns:a16="http://schemas.microsoft.com/office/drawing/2014/main" id="{4FC4367A-9BFA-D54F-9A67-F603FE6275D5}"/>
                </a:ext>
              </a:extLst>
            </p:cNvPr>
            <p:cNvSpPr txBox="1"/>
            <p:nvPr/>
          </p:nvSpPr>
          <p:spPr>
            <a:xfrm>
              <a:off x="8327262" y="2147090"/>
              <a:ext cx="1072730" cy="307777"/>
            </a:xfrm>
            <a:prstGeom prst="rect">
              <a:avLst/>
            </a:prstGeom>
            <a:noFill/>
            <a:ln w="3175" cmpd="sng">
              <a:noFill/>
            </a:ln>
            <a:effectLst/>
          </p:spPr>
          <p:txBody>
            <a:bodyPr wrap="none" rtlCol="0">
              <a:spAutoFit/>
            </a:bodyPr>
            <a:lstStyle/>
            <a:p>
              <a:pPr algn="ctr"/>
              <a:r>
                <a:rPr lang="en-US" sz="1400" dirty="0"/>
                <a:t>Consumer</a:t>
              </a:r>
            </a:p>
          </p:txBody>
        </p:sp>
        <p:sp>
          <p:nvSpPr>
            <p:cNvPr id="19" name="Can 18">
              <a:extLst>
                <a:ext uri="{FF2B5EF4-FFF2-40B4-BE49-F238E27FC236}">
                  <a16:creationId xmlns:a16="http://schemas.microsoft.com/office/drawing/2014/main" id="{BE96AC66-DBDB-BC41-95BD-878E18EA3692}"/>
                </a:ext>
              </a:extLst>
            </p:cNvPr>
            <p:cNvSpPr/>
            <p:nvPr/>
          </p:nvSpPr>
          <p:spPr>
            <a:xfrm>
              <a:off x="7614636" y="1681053"/>
              <a:ext cx="451289" cy="433374"/>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20" name="Can 19">
              <a:extLst>
                <a:ext uri="{FF2B5EF4-FFF2-40B4-BE49-F238E27FC236}">
                  <a16:creationId xmlns:a16="http://schemas.microsoft.com/office/drawing/2014/main" id="{14F13C8F-114D-9647-8749-8F1B743F5973}"/>
                </a:ext>
              </a:extLst>
            </p:cNvPr>
            <p:cNvSpPr/>
            <p:nvPr/>
          </p:nvSpPr>
          <p:spPr>
            <a:xfrm>
              <a:off x="6591289" y="1681053"/>
              <a:ext cx="451289" cy="433374"/>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21" name="Can 20">
              <a:extLst>
                <a:ext uri="{FF2B5EF4-FFF2-40B4-BE49-F238E27FC236}">
                  <a16:creationId xmlns:a16="http://schemas.microsoft.com/office/drawing/2014/main" id="{0821A117-831C-5041-9321-81F04E51770E}"/>
                </a:ext>
              </a:extLst>
            </p:cNvPr>
            <p:cNvSpPr/>
            <p:nvPr/>
          </p:nvSpPr>
          <p:spPr>
            <a:xfrm>
              <a:off x="8637983" y="1681053"/>
              <a:ext cx="451289" cy="433374"/>
            </a:xfrm>
            <a:prstGeom prst="can">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grpSp>
      <p:sp>
        <p:nvSpPr>
          <p:cNvPr id="22" name="TextBox 21">
            <a:extLst>
              <a:ext uri="{FF2B5EF4-FFF2-40B4-BE49-F238E27FC236}">
                <a16:creationId xmlns:a16="http://schemas.microsoft.com/office/drawing/2014/main" id="{6B6B2C77-0450-5C4E-B41D-4C9EF06F57F7}"/>
              </a:ext>
            </a:extLst>
          </p:cNvPr>
          <p:cNvSpPr txBox="1"/>
          <p:nvPr/>
        </p:nvSpPr>
        <p:spPr>
          <a:xfrm>
            <a:off x="4664387" y="2781808"/>
            <a:ext cx="2002471" cy="338554"/>
          </a:xfrm>
          <a:prstGeom prst="rect">
            <a:avLst/>
          </a:prstGeom>
          <a:noFill/>
        </p:spPr>
        <p:txBody>
          <a:bodyPr wrap="none" rtlCol="0">
            <a:spAutoFit/>
          </a:bodyPr>
          <a:lstStyle/>
          <a:p>
            <a:pPr algn="ctr"/>
            <a:r>
              <a:rPr lang="en-US" sz="1600" b="1" dirty="0">
                <a:solidFill>
                  <a:schemeClr val="accent5"/>
                </a:solidFill>
              </a:rPr>
              <a:t>1. Business events</a:t>
            </a:r>
          </a:p>
        </p:txBody>
      </p:sp>
      <p:sp>
        <p:nvSpPr>
          <p:cNvPr id="23" name="TextBox 22">
            <a:extLst>
              <a:ext uri="{FF2B5EF4-FFF2-40B4-BE49-F238E27FC236}">
                <a16:creationId xmlns:a16="http://schemas.microsoft.com/office/drawing/2014/main" id="{0FF4BAA1-8C6A-6D48-8982-BA22D1012265}"/>
              </a:ext>
            </a:extLst>
          </p:cNvPr>
          <p:cNvSpPr txBox="1"/>
          <p:nvPr/>
        </p:nvSpPr>
        <p:spPr>
          <a:xfrm>
            <a:off x="5275129" y="3242153"/>
            <a:ext cx="780983" cy="307777"/>
          </a:xfrm>
          <a:prstGeom prst="rect">
            <a:avLst/>
          </a:prstGeom>
          <a:noFill/>
        </p:spPr>
        <p:txBody>
          <a:bodyPr wrap="none" rtlCol="0">
            <a:spAutoFit/>
          </a:bodyPr>
          <a:lstStyle/>
          <a:p>
            <a:pPr algn="ctr"/>
            <a:r>
              <a:rPr lang="en-US" sz="1400" dirty="0"/>
              <a:t>Publish</a:t>
            </a:r>
          </a:p>
        </p:txBody>
      </p:sp>
      <p:sp>
        <p:nvSpPr>
          <p:cNvPr id="24" name="Right Arrow 23">
            <a:extLst>
              <a:ext uri="{FF2B5EF4-FFF2-40B4-BE49-F238E27FC236}">
                <a16:creationId xmlns:a16="http://schemas.microsoft.com/office/drawing/2014/main" id="{EFFACC93-8B81-8F4D-9EAF-2CD96315330C}"/>
              </a:ext>
            </a:extLst>
          </p:cNvPr>
          <p:cNvSpPr/>
          <p:nvPr/>
        </p:nvSpPr>
        <p:spPr>
          <a:xfrm>
            <a:off x="3767852" y="3783284"/>
            <a:ext cx="3913974"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400" b="1" dirty="0"/>
              <a:t>Kafka</a:t>
            </a:r>
          </a:p>
        </p:txBody>
      </p:sp>
      <p:sp>
        <p:nvSpPr>
          <p:cNvPr id="25" name="TextBox 24">
            <a:extLst>
              <a:ext uri="{FF2B5EF4-FFF2-40B4-BE49-F238E27FC236}">
                <a16:creationId xmlns:a16="http://schemas.microsoft.com/office/drawing/2014/main" id="{70DC4BC8-E56E-8B40-A670-B971A67679BA}"/>
              </a:ext>
            </a:extLst>
          </p:cNvPr>
          <p:cNvSpPr txBox="1"/>
          <p:nvPr/>
        </p:nvSpPr>
        <p:spPr>
          <a:xfrm>
            <a:off x="2149740" y="3891696"/>
            <a:ext cx="1754819" cy="584775"/>
          </a:xfrm>
          <a:prstGeom prst="rect">
            <a:avLst/>
          </a:prstGeom>
          <a:noFill/>
        </p:spPr>
        <p:txBody>
          <a:bodyPr wrap="square" rtlCol="0">
            <a:spAutoFit/>
          </a:bodyPr>
          <a:lstStyle/>
          <a:p>
            <a:r>
              <a:rPr lang="en-US" sz="1600" b="1" dirty="0">
                <a:solidFill>
                  <a:schemeClr val="accent2"/>
                </a:solidFill>
              </a:rPr>
              <a:t>2. Behavioral</a:t>
            </a:r>
          </a:p>
          <a:p>
            <a:r>
              <a:rPr lang="en-US" sz="1600" b="1" dirty="0">
                <a:solidFill>
                  <a:schemeClr val="accent2"/>
                </a:solidFill>
              </a:rPr>
              <a:t>     data</a:t>
            </a:r>
          </a:p>
        </p:txBody>
      </p:sp>
      <p:grpSp>
        <p:nvGrpSpPr>
          <p:cNvPr id="26" name="Group 25">
            <a:extLst>
              <a:ext uri="{FF2B5EF4-FFF2-40B4-BE49-F238E27FC236}">
                <a16:creationId xmlns:a16="http://schemas.microsoft.com/office/drawing/2014/main" id="{B2E7448F-3A52-C943-97B6-82EF7EE29C55}"/>
              </a:ext>
            </a:extLst>
          </p:cNvPr>
          <p:cNvGrpSpPr/>
          <p:nvPr/>
        </p:nvGrpSpPr>
        <p:grpSpPr>
          <a:xfrm>
            <a:off x="791817" y="3732081"/>
            <a:ext cx="1329787" cy="722518"/>
            <a:chOff x="2284412" y="4776582"/>
            <a:chExt cx="1329787" cy="722518"/>
          </a:xfrm>
        </p:grpSpPr>
        <p:pic>
          <p:nvPicPr>
            <p:cNvPr id="27" name="Picture 26">
              <a:extLst>
                <a:ext uri="{FF2B5EF4-FFF2-40B4-BE49-F238E27FC236}">
                  <a16:creationId xmlns:a16="http://schemas.microsoft.com/office/drawing/2014/main" id="{01504520-1E47-9140-B03F-63C743DAB648}"/>
                </a:ext>
              </a:extLst>
            </p:cNvPr>
            <p:cNvPicPr>
              <a:picLocks noChangeAspect="1"/>
            </p:cNvPicPr>
            <p:nvPr/>
          </p:nvPicPr>
          <p:blipFill>
            <a:blip r:embed="rId3"/>
            <a:stretch>
              <a:fillRect/>
            </a:stretch>
          </p:blipFill>
          <p:spPr>
            <a:xfrm>
              <a:off x="2284412" y="4776582"/>
              <a:ext cx="1329787" cy="722518"/>
            </a:xfrm>
            <a:prstGeom prst="rect">
              <a:avLst/>
            </a:prstGeom>
          </p:spPr>
        </p:pic>
        <p:sp>
          <p:nvSpPr>
            <p:cNvPr id="28" name="Rectangle 27">
              <a:extLst>
                <a:ext uri="{FF2B5EF4-FFF2-40B4-BE49-F238E27FC236}">
                  <a16:creationId xmlns:a16="http://schemas.microsoft.com/office/drawing/2014/main" id="{14D11763-3AFE-7241-8E4B-2AD118DC8F91}"/>
                </a:ext>
              </a:extLst>
            </p:cNvPr>
            <p:cNvSpPr/>
            <p:nvPr/>
          </p:nvSpPr>
          <p:spPr>
            <a:xfrm>
              <a:off x="2364295" y="4915082"/>
              <a:ext cx="1144865" cy="307777"/>
            </a:xfrm>
            <a:prstGeom prst="rect">
              <a:avLst/>
            </a:prstGeom>
          </p:spPr>
          <p:txBody>
            <a:bodyPr wrap="none">
              <a:spAutoFit/>
            </a:bodyPr>
            <a:lstStyle/>
            <a:p>
              <a:pPr algn="ctr"/>
              <a:r>
                <a:rPr lang="en-US" sz="1400" dirty="0"/>
                <a:t>Clickstream</a:t>
              </a:r>
            </a:p>
          </p:txBody>
        </p:sp>
      </p:grpSp>
      <p:sp>
        <p:nvSpPr>
          <p:cNvPr id="29" name="Rounded Rectangle 28">
            <a:extLst>
              <a:ext uri="{FF2B5EF4-FFF2-40B4-BE49-F238E27FC236}">
                <a16:creationId xmlns:a16="http://schemas.microsoft.com/office/drawing/2014/main" id="{DA24A3F6-6D5F-8343-A549-E76F50557D59}"/>
              </a:ext>
            </a:extLst>
          </p:cNvPr>
          <p:cNvSpPr/>
          <p:nvPr/>
        </p:nvSpPr>
        <p:spPr>
          <a:xfrm>
            <a:off x="6846759" y="2993809"/>
            <a:ext cx="1220179" cy="595077"/>
          </a:xfrm>
          <a:prstGeom prst="roundRect">
            <a:avLst>
              <a:gd name="adj" fmla="val 0"/>
            </a:avLst>
          </a:prstGeom>
          <a:solidFill>
            <a:schemeClr val="accent1"/>
          </a:solidFill>
          <a:ln w="3175" cmpd="sng">
            <a:noFill/>
            <a:headEnd type="none"/>
            <a:tailEnd type="triangle"/>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err="1">
                <a:solidFill>
                  <a:schemeClr val="bg1"/>
                </a:solidFill>
              </a:rPr>
              <a:t>SageMaker</a:t>
            </a:r>
            <a:endParaRPr lang="en-US" sz="1400" b="1" dirty="0">
              <a:solidFill>
                <a:schemeClr val="bg1"/>
              </a:solidFill>
            </a:endParaRPr>
          </a:p>
        </p:txBody>
      </p:sp>
      <p:sp>
        <p:nvSpPr>
          <p:cNvPr id="30" name="Right Arrow 29">
            <a:extLst>
              <a:ext uri="{FF2B5EF4-FFF2-40B4-BE49-F238E27FC236}">
                <a16:creationId xmlns:a16="http://schemas.microsoft.com/office/drawing/2014/main" id="{BD8AEAAE-BF74-9445-8B23-6AF72EF4C691}"/>
              </a:ext>
            </a:extLst>
          </p:cNvPr>
          <p:cNvSpPr/>
          <p:nvPr/>
        </p:nvSpPr>
        <p:spPr>
          <a:xfrm rot="16200000" flipV="1">
            <a:off x="6934067" y="3497171"/>
            <a:ext cx="323559"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31" name="Right Arrow 30">
            <a:extLst>
              <a:ext uri="{FF2B5EF4-FFF2-40B4-BE49-F238E27FC236}">
                <a16:creationId xmlns:a16="http://schemas.microsoft.com/office/drawing/2014/main" id="{3BF0B2F2-44CB-144F-89BC-665CF2C49A6C}"/>
              </a:ext>
            </a:extLst>
          </p:cNvPr>
          <p:cNvSpPr/>
          <p:nvPr/>
        </p:nvSpPr>
        <p:spPr>
          <a:xfrm rot="16200000" flipV="1">
            <a:off x="7153709" y="3998466"/>
            <a:ext cx="1318577"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32" name="TextBox 31">
            <a:extLst>
              <a:ext uri="{FF2B5EF4-FFF2-40B4-BE49-F238E27FC236}">
                <a16:creationId xmlns:a16="http://schemas.microsoft.com/office/drawing/2014/main" id="{14BD9E39-1B33-304F-8E16-BFC2DEF2FE21}"/>
              </a:ext>
            </a:extLst>
          </p:cNvPr>
          <p:cNvSpPr txBox="1"/>
          <p:nvPr/>
        </p:nvSpPr>
        <p:spPr>
          <a:xfrm>
            <a:off x="7326326" y="4276361"/>
            <a:ext cx="973344" cy="307777"/>
          </a:xfrm>
          <a:prstGeom prst="rect">
            <a:avLst/>
          </a:prstGeom>
          <a:noFill/>
        </p:spPr>
        <p:txBody>
          <a:bodyPr wrap="none" rtlCol="0">
            <a:spAutoFit/>
          </a:bodyPr>
          <a:lstStyle/>
          <a:p>
            <a:pPr algn="ctr"/>
            <a:r>
              <a:rPr lang="en-US" sz="1400" dirty="0"/>
              <a:t>Consume</a:t>
            </a:r>
          </a:p>
        </p:txBody>
      </p:sp>
      <p:sp>
        <p:nvSpPr>
          <p:cNvPr id="33" name="Right Arrow 32">
            <a:extLst>
              <a:ext uri="{FF2B5EF4-FFF2-40B4-BE49-F238E27FC236}">
                <a16:creationId xmlns:a16="http://schemas.microsoft.com/office/drawing/2014/main" id="{6A0F7BB4-445E-B645-A708-778EF230301C}"/>
              </a:ext>
            </a:extLst>
          </p:cNvPr>
          <p:cNvSpPr/>
          <p:nvPr/>
        </p:nvSpPr>
        <p:spPr>
          <a:xfrm rot="5400000">
            <a:off x="6323417" y="4283958"/>
            <a:ext cx="747594"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34" name="TextBox 33">
            <a:extLst>
              <a:ext uri="{FF2B5EF4-FFF2-40B4-BE49-F238E27FC236}">
                <a16:creationId xmlns:a16="http://schemas.microsoft.com/office/drawing/2014/main" id="{3517347D-70A2-0D43-98F8-88614B267140}"/>
              </a:ext>
            </a:extLst>
          </p:cNvPr>
          <p:cNvSpPr txBox="1"/>
          <p:nvPr/>
        </p:nvSpPr>
        <p:spPr>
          <a:xfrm>
            <a:off x="6338341" y="4276361"/>
            <a:ext cx="689612" cy="307777"/>
          </a:xfrm>
          <a:prstGeom prst="rect">
            <a:avLst/>
          </a:prstGeom>
          <a:noFill/>
        </p:spPr>
        <p:txBody>
          <a:bodyPr wrap="none" rtlCol="0">
            <a:spAutoFit/>
          </a:bodyPr>
          <a:lstStyle/>
          <a:p>
            <a:pPr algn="ctr"/>
            <a:r>
              <a:rPr lang="en-US" sz="1400" dirty="0"/>
              <a:t>Ingest</a:t>
            </a:r>
          </a:p>
        </p:txBody>
      </p:sp>
      <p:sp>
        <p:nvSpPr>
          <p:cNvPr id="35" name="Can 34">
            <a:extLst>
              <a:ext uri="{FF2B5EF4-FFF2-40B4-BE49-F238E27FC236}">
                <a16:creationId xmlns:a16="http://schemas.microsoft.com/office/drawing/2014/main" id="{BB88DBDE-9F82-A449-A3BF-72CA852BD5C7}"/>
              </a:ext>
            </a:extLst>
          </p:cNvPr>
          <p:cNvSpPr/>
          <p:nvPr/>
        </p:nvSpPr>
        <p:spPr>
          <a:xfrm>
            <a:off x="6594056" y="49864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36" name="Can 35">
            <a:extLst>
              <a:ext uri="{FF2B5EF4-FFF2-40B4-BE49-F238E27FC236}">
                <a16:creationId xmlns:a16="http://schemas.microsoft.com/office/drawing/2014/main" id="{9C9F676D-E846-004F-8FBE-AFC4D446B386}"/>
              </a:ext>
            </a:extLst>
          </p:cNvPr>
          <p:cNvSpPr/>
          <p:nvPr/>
        </p:nvSpPr>
        <p:spPr>
          <a:xfrm>
            <a:off x="7011172" y="49914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37" name="Can 36">
            <a:extLst>
              <a:ext uri="{FF2B5EF4-FFF2-40B4-BE49-F238E27FC236}">
                <a16:creationId xmlns:a16="http://schemas.microsoft.com/office/drawing/2014/main" id="{8FF6CB19-A876-3A4B-ADDB-356A5AC4407A}"/>
              </a:ext>
            </a:extLst>
          </p:cNvPr>
          <p:cNvSpPr/>
          <p:nvPr/>
        </p:nvSpPr>
        <p:spPr>
          <a:xfrm>
            <a:off x="7404221" y="49864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38" name="Can 37">
            <a:extLst>
              <a:ext uri="{FF2B5EF4-FFF2-40B4-BE49-F238E27FC236}">
                <a16:creationId xmlns:a16="http://schemas.microsoft.com/office/drawing/2014/main" id="{333CDD84-490A-2241-94AE-408D924F60DC}"/>
              </a:ext>
            </a:extLst>
          </p:cNvPr>
          <p:cNvSpPr/>
          <p:nvPr/>
        </p:nvSpPr>
        <p:spPr>
          <a:xfrm>
            <a:off x="6746416" y="51388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39" name="Can 38">
            <a:extLst>
              <a:ext uri="{FF2B5EF4-FFF2-40B4-BE49-F238E27FC236}">
                <a16:creationId xmlns:a16="http://schemas.microsoft.com/office/drawing/2014/main" id="{A2894BAB-073F-D148-9055-E23A9BCCB8C0}"/>
              </a:ext>
            </a:extLst>
          </p:cNvPr>
          <p:cNvSpPr/>
          <p:nvPr/>
        </p:nvSpPr>
        <p:spPr>
          <a:xfrm>
            <a:off x="7163532" y="51438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40" name="Can 39">
            <a:extLst>
              <a:ext uri="{FF2B5EF4-FFF2-40B4-BE49-F238E27FC236}">
                <a16:creationId xmlns:a16="http://schemas.microsoft.com/office/drawing/2014/main" id="{9CDD5D0D-F287-2C4D-A225-63C349C5C104}"/>
              </a:ext>
            </a:extLst>
          </p:cNvPr>
          <p:cNvSpPr/>
          <p:nvPr/>
        </p:nvSpPr>
        <p:spPr>
          <a:xfrm>
            <a:off x="7556581" y="51388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41" name="Can 40">
            <a:extLst>
              <a:ext uri="{FF2B5EF4-FFF2-40B4-BE49-F238E27FC236}">
                <a16:creationId xmlns:a16="http://schemas.microsoft.com/office/drawing/2014/main" id="{9F94180A-D406-9D44-8A2F-D38EA3A7C7DB}"/>
              </a:ext>
            </a:extLst>
          </p:cNvPr>
          <p:cNvSpPr/>
          <p:nvPr/>
        </p:nvSpPr>
        <p:spPr>
          <a:xfrm>
            <a:off x="6898776" y="52912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42" name="Can 41">
            <a:extLst>
              <a:ext uri="{FF2B5EF4-FFF2-40B4-BE49-F238E27FC236}">
                <a16:creationId xmlns:a16="http://schemas.microsoft.com/office/drawing/2014/main" id="{146DA718-DB07-444A-9C5A-292940B5308F}"/>
              </a:ext>
            </a:extLst>
          </p:cNvPr>
          <p:cNvSpPr/>
          <p:nvPr/>
        </p:nvSpPr>
        <p:spPr>
          <a:xfrm>
            <a:off x="7315893" y="52962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43" name="Can 42">
            <a:extLst>
              <a:ext uri="{FF2B5EF4-FFF2-40B4-BE49-F238E27FC236}">
                <a16:creationId xmlns:a16="http://schemas.microsoft.com/office/drawing/2014/main" id="{845D63FD-37CD-5C44-BFBB-2AA4FAC58611}"/>
              </a:ext>
            </a:extLst>
          </p:cNvPr>
          <p:cNvSpPr/>
          <p:nvPr/>
        </p:nvSpPr>
        <p:spPr>
          <a:xfrm>
            <a:off x="7708941" y="52912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44" name="TextBox 43">
            <a:extLst>
              <a:ext uri="{FF2B5EF4-FFF2-40B4-BE49-F238E27FC236}">
                <a16:creationId xmlns:a16="http://schemas.microsoft.com/office/drawing/2014/main" id="{96DA22EF-7952-F94C-9933-DC4D7EE09EB6}"/>
              </a:ext>
            </a:extLst>
          </p:cNvPr>
          <p:cNvSpPr txBox="1"/>
          <p:nvPr/>
        </p:nvSpPr>
        <p:spPr>
          <a:xfrm>
            <a:off x="6993623" y="5666192"/>
            <a:ext cx="1007007" cy="307777"/>
          </a:xfrm>
          <a:prstGeom prst="rect">
            <a:avLst/>
          </a:prstGeom>
          <a:noFill/>
          <a:effectLst/>
        </p:spPr>
        <p:txBody>
          <a:bodyPr wrap="square" rtlCol="0">
            <a:spAutoFit/>
          </a:bodyPr>
          <a:lstStyle/>
          <a:p>
            <a:pPr algn="ctr"/>
            <a:r>
              <a:rPr lang="en-US" sz="1400" b="1" dirty="0"/>
              <a:t>S3</a:t>
            </a:r>
            <a:endParaRPr lang="en-US" sz="1400" dirty="0"/>
          </a:p>
        </p:txBody>
      </p:sp>
      <p:pic>
        <p:nvPicPr>
          <p:cNvPr id="45" name="Picture 44">
            <a:extLst>
              <a:ext uri="{FF2B5EF4-FFF2-40B4-BE49-F238E27FC236}">
                <a16:creationId xmlns:a16="http://schemas.microsoft.com/office/drawing/2014/main" id="{F69702F8-0772-1D4A-898C-D93AF4AAB1C0}"/>
              </a:ext>
            </a:extLst>
          </p:cNvPr>
          <p:cNvPicPr>
            <a:picLocks noChangeAspect="1"/>
          </p:cNvPicPr>
          <p:nvPr/>
        </p:nvPicPr>
        <p:blipFill rotWithShape="1">
          <a:blip r:embed="rId4"/>
          <a:srcRect l="13566" r="13931"/>
          <a:stretch/>
        </p:blipFill>
        <p:spPr>
          <a:xfrm flipV="1">
            <a:off x="1075752" y="4978622"/>
            <a:ext cx="555462" cy="766122"/>
          </a:xfrm>
          <a:prstGeom prst="rect">
            <a:avLst/>
          </a:prstGeom>
        </p:spPr>
      </p:pic>
      <p:pic>
        <p:nvPicPr>
          <p:cNvPr id="46" name="Picture 45">
            <a:extLst>
              <a:ext uri="{FF2B5EF4-FFF2-40B4-BE49-F238E27FC236}">
                <a16:creationId xmlns:a16="http://schemas.microsoft.com/office/drawing/2014/main" id="{57CBAF28-8B6E-3F47-AF39-0E86542BA024}"/>
              </a:ext>
            </a:extLst>
          </p:cNvPr>
          <p:cNvPicPr>
            <a:picLocks noChangeAspect="1"/>
          </p:cNvPicPr>
          <p:nvPr/>
        </p:nvPicPr>
        <p:blipFill rotWithShape="1">
          <a:blip r:embed="rId4"/>
          <a:srcRect l="13566" r="13931"/>
          <a:stretch/>
        </p:blipFill>
        <p:spPr>
          <a:xfrm flipV="1">
            <a:off x="1255171" y="5138805"/>
            <a:ext cx="555462" cy="766122"/>
          </a:xfrm>
          <a:prstGeom prst="rect">
            <a:avLst/>
          </a:prstGeom>
        </p:spPr>
      </p:pic>
      <p:sp>
        <p:nvSpPr>
          <p:cNvPr id="47" name="TextBox 46">
            <a:extLst>
              <a:ext uri="{FF2B5EF4-FFF2-40B4-BE49-F238E27FC236}">
                <a16:creationId xmlns:a16="http://schemas.microsoft.com/office/drawing/2014/main" id="{89B6BA0C-8511-2943-ACCA-8C30F48F431E}"/>
              </a:ext>
            </a:extLst>
          </p:cNvPr>
          <p:cNvSpPr txBox="1"/>
          <p:nvPr/>
        </p:nvSpPr>
        <p:spPr>
          <a:xfrm>
            <a:off x="1798915" y="5199075"/>
            <a:ext cx="1754819" cy="584775"/>
          </a:xfrm>
          <a:prstGeom prst="rect">
            <a:avLst/>
          </a:prstGeom>
          <a:noFill/>
        </p:spPr>
        <p:txBody>
          <a:bodyPr wrap="square" rtlCol="0">
            <a:spAutoFit/>
          </a:bodyPr>
          <a:lstStyle/>
          <a:p>
            <a:r>
              <a:rPr lang="en-US" sz="1600" b="1" dirty="0">
                <a:solidFill>
                  <a:schemeClr val="accent4"/>
                </a:solidFill>
              </a:rPr>
              <a:t>3. Third-party</a:t>
            </a:r>
          </a:p>
          <a:p>
            <a:r>
              <a:rPr lang="en-US" sz="1600" b="1" dirty="0">
                <a:solidFill>
                  <a:schemeClr val="accent4"/>
                </a:solidFill>
              </a:rPr>
              <a:t>     data</a:t>
            </a:r>
          </a:p>
        </p:txBody>
      </p:sp>
      <p:sp>
        <p:nvSpPr>
          <p:cNvPr id="48" name="Right Arrow 47">
            <a:extLst>
              <a:ext uri="{FF2B5EF4-FFF2-40B4-BE49-F238E27FC236}">
                <a16:creationId xmlns:a16="http://schemas.microsoft.com/office/drawing/2014/main" id="{E7286890-34B3-804F-BDEE-FC2E04C2368A}"/>
              </a:ext>
            </a:extLst>
          </p:cNvPr>
          <p:cNvSpPr/>
          <p:nvPr/>
        </p:nvSpPr>
        <p:spPr>
          <a:xfrm>
            <a:off x="3366894" y="5121683"/>
            <a:ext cx="3181180"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400" b="1" dirty="0"/>
              <a:t>Sqoop</a:t>
            </a:r>
          </a:p>
        </p:txBody>
      </p:sp>
      <p:sp>
        <p:nvSpPr>
          <p:cNvPr id="49" name="Right Arrow 48">
            <a:extLst>
              <a:ext uri="{FF2B5EF4-FFF2-40B4-BE49-F238E27FC236}">
                <a16:creationId xmlns:a16="http://schemas.microsoft.com/office/drawing/2014/main" id="{F2D5B8A9-B529-4749-935E-E41E0D0A13B2}"/>
              </a:ext>
            </a:extLst>
          </p:cNvPr>
          <p:cNvSpPr/>
          <p:nvPr/>
        </p:nvSpPr>
        <p:spPr>
          <a:xfrm>
            <a:off x="8189461" y="5106654"/>
            <a:ext cx="901452"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400" dirty="0"/>
              <a:t>ETL</a:t>
            </a:r>
          </a:p>
        </p:txBody>
      </p:sp>
      <p:sp>
        <p:nvSpPr>
          <p:cNvPr id="50" name="Can 49">
            <a:extLst>
              <a:ext uri="{FF2B5EF4-FFF2-40B4-BE49-F238E27FC236}">
                <a16:creationId xmlns:a16="http://schemas.microsoft.com/office/drawing/2014/main" id="{96FB24D0-CA17-FB41-8F45-37221BB859EE}"/>
              </a:ext>
            </a:extLst>
          </p:cNvPr>
          <p:cNvSpPr/>
          <p:nvPr/>
        </p:nvSpPr>
        <p:spPr>
          <a:xfrm>
            <a:off x="9145468" y="49864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1" name="Can 50">
            <a:extLst>
              <a:ext uri="{FF2B5EF4-FFF2-40B4-BE49-F238E27FC236}">
                <a16:creationId xmlns:a16="http://schemas.microsoft.com/office/drawing/2014/main" id="{63060A87-F12E-AC42-8039-FD48E3A315EF}"/>
              </a:ext>
            </a:extLst>
          </p:cNvPr>
          <p:cNvSpPr/>
          <p:nvPr/>
        </p:nvSpPr>
        <p:spPr>
          <a:xfrm>
            <a:off x="9562584" y="49914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2" name="Can 51">
            <a:extLst>
              <a:ext uri="{FF2B5EF4-FFF2-40B4-BE49-F238E27FC236}">
                <a16:creationId xmlns:a16="http://schemas.microsoft.com/office/drawing/2014/main" id="{6C8DAF3F-FB4B-084D-9D89-86CC9D28C204}"/>
              </a:ext>
            </a:extLst>
          </p:cNvPr>
          <p:cNvSpPr/>
          <p:nvPr/>
        </p:nvSpPr>
        <p:spPr>
          <a:xfrm>
            <a:off x="9955633" y="49864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3" name="Can 52">
            <a:extLst>
              <a:ext uri="{FF2B5EF4-FFF2-40B4-BE49-F238E27FC236}">
                <a16:creationId xmlns:a16="http://schemas.microsoft.com/office/drawing/2014/main" id="{93050A46-F8F5-BE46-BA19-3FA488C745B6}"/>
              </a:ext>
            </a:extLst>
          </p:cNvPr>
          <p:cNvSpPr/>
          <p:nvPr/>
        </p:nvSpPr>
        <p:spPr>
          <a:xfrm>
            <a:off x="9297828" y="51388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4" name="Can 53">
            <a:extLst>
              <a:ext uri="{FF2B5EF4-FFF2-40B4-BE49-F238E27FC236}">
                <a16:creationId xmlns:a16="http://schemas.microsoft.com/office/drawing/2014/main" id="{41AE11B3-1607-794D-B70F-B77DFE066AA9}"/>
              </a:ext>
            </a:extLst>
          </p:cNvPr>
          <p:cNvSpPr/>
          <p:nvPr/>
        </p:nvSpPr>
        <p:spPr>
          <a:xfrm>
            <a:off x="9714944" y="51438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5" name="Can 54">
            <a:extLst>
              <a:ext uri="{FF2B5EF4-FFF2-40B4-BE49-F238E27FC236}">
                <a16:creationId xmlns:a16="http://schemas.microsoft.com/office/drawing/2014/main" id="{16293FEA-FDE3-A24B-8681-FA135FDD082C}"/>
              </a:ext>
            </a:extLst>
          </p:cNvPr>
          <p:cNvSpPr/>
          <p:nvPr/>
        </p:nvSpPr>
        <p:spPr>
          <a:xfrm>
            <a:off x="10107993" y="51388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6" name="Can 55">
            <a:extLst>
              <a:ext uri="{FF2B5EF4-FFF2-40B4-BE49-F238E27FC236}">
                <a16:creationId xmlns:a16="http://schemas.microsoft.com/office/drawing/2014/main" id="{A50CBF01-520E-4744-8106-A8870E149511}"/>
              </a:ext>
            </a:extLst>
          </p:cNvPr>
          <p:cNvSpPr/>
          <p:nvPr/>
        </p:nvSpPr>
        <p:spPr>
          <a:xfrm>
            <a:off x="9450188" y="52912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7" name="Can 56">
            <a:extLst>
              <a:ext uri="{FF2B5EF4-FFF2-40B4-BE49-F238E27FC236}">
                <a16:creationId xmlns:a16="http://schemas.microsoft.com/office/drawing/2014/main" id="{BA7B0BE1-C968-B249-98DC-0F723D34F500}"/>
              </a:ext>
            </a:extLst>
          </p:cNvPr>
          <p:cNvSpPr/>
          <p:nvPr/>
        </p:nvSpPr>
        <p:spPr>
          <a:xfrm>
            <a:off x="9867305" y="5296262"/>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8" name="Can 57">
            <a:extLst>
              <a:ext uri="{FF2B5EF4-FFF2-40B4-BE49-F238E27FC236}">
                <a16:creationId xmlns:a16="http://schemas.microsoft.com/office/drawing/2014/main" id="{C36E8AAA-B0C2-184E-B196-2B336DF7B3FF}"/>
              </a:ext>
            </a:extLst>
          </p:cNvPr>
          <p:cNvSpPr/>
          <p:nvPr/>
        </p:nvSpPr>
        <p:spPr>
          <a:xfrm>
            <a:off x="10260353" y="5291205"/>
            <a:ext cx="347067" cy="323108"/>
          </a:xfrm>
          <a:prstGeom prst="can">
            <a:avLst/>
          </a:prstGeom>
          <a:ln w="31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59" name="TextBox 58">
            <a:extLst>
              <a:ext uri="{FF2B5EF4-FFF2-40B4-BE49-F238E27FC236}">
                <a16:creationId xmlns:a16="http://schemas.microsoft.com/office/drawing/2014/main" id="{74A6ED16-3910-F042-96CF-720BFD35F114}"/>
              </a:ext>
            </a:extLst>
          </p:cNvPr>
          <p:cNvSpPr txBox="1"/>
          <p:nvPr/>
        </p:nvSpPr>
        <p:spPr>
          <a:xfrm>
            <a:off x="9650833" y="5666192"/>
            <a:ext cx="795411" cy="307777"/>
          </a:xfrm>
          <a:prstGeom prst="rect">
            <a:avLst/>
          </a:prstGeom>
          <a:noFill/>
          <a:effectLst/>
        </p:spPr>
        <p:txBody>
          <a:bodyPr wrap="none" rtlCol="0">
            <a:spAutoFit/>
          </a:bodyPr>
          <a:lstStyle/>
          <a:p>
            <a:pPr algn="ctr"/>
            <a:r>
              <a:rPr lang="en-US" sz="1400" b="1" dirty="0"/>
              <a:t>Vertica</a:t>
            </a:r>
            <a:endParaRPr lang="en-US" sz="1400" dirty="0"/>
          </a:p>
        </p:txBody>
      </p:sp>
      <p:sp>
        <p:nvSpPr>
          <p:cNvPr id="60" name="Rounded Rectangle 59">
            <a:extLst>
              <a:ext uri="{FF2B5EF4-FFF2-40B4-BE49-F238E27FC236}">
                <a16:creationId xmlns:a16="http://schemas.microsoft.com/office/drawing/2014/main" id="{AE54EF3E-AD71-7147-AEE4-F5FFD87C16B6}"/>
              </a:ext>
            </a:extLst>
          </p:cNvPr>
          <p:cNvSpPr/>
          <p:nvPr/>
        </p:nvSpPr>
        <p:spPr>
          <a:xfrm>
            <a:off x="9191559" y="2990984"/>
            <a:ext cx="1220179" cy="595077"/>
          </a:xfrm>
          <a:prstGeom prst="roundRect">
            <a:avLst>
              <a:gd name="adj" fmla="val 0"/>
            </a:avLst>
          </a:prstGeom>
          <a:solidFill>
            <a:schemeClr val="accent1"/>
          </a:solidFill>
          <a:ln w="3175" cmpd="sng">
            <a:noFill/>
            <a:headEnd type="none"/>
            <a:tailEnd type="triangle"/>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bg1"/>
                </a:solidFill>
              </a:rPr>
              <a:t>Tableau</a:t>
            </a:r>
          </a:p>
          <a:p>
            <a:pPr algn="ctr"/>
            <a:r>
              <a:rPr lang="en-US" sz="1400" b="1" dirty="0" err="1">
                <a:solidFill>
                  <a:schemeClr val="bg1"/>
                </a:solidFill>
              </a:rPr>
              <a:t>Qlickview</a:t>
            </a:r>
            <a:endParaRPr lang="en-US" sz="1400" b="1" dirty="0">
              <a:solidFill>
                <a:schemeClr val="bg1"/>
              </a:solidFill>
            </a:endParaRPr>
          </a:p>
        </p:txBody>
      </p:sp>
      <p:sp>
        <p:nvSpPr>
          <p:cNvPr id="61" name="Right Arrow 60">
            <a:extLst>
              <a:ext uri="{FF2B5EF4-FFF2-40B4-BE49-F238E27FC236}">
                <a16:creationId xmlns:a16="http://schemas.microsoft.com/office/drawing/2014/main" id="{FA3FEE58-12F8-0041-B633-36A85E3D9EFE}"/>
              </a:ext>
            </a:extLst>
          </p:cNvPr>
          <p:cNvSpPr/>
          <p:nvPr/>
        </p:nvSpPr>
        <p:spPr>
          <a:xfrm rot="16200000" flipV="1">
            <a:off x="9148782" y="3995641"/>
            <a:ext cx="1318577" cy="531873"/>
          </a:xfrm>
          <a:prstGeom prst="rightArrow">
            <a:avLst/>
          </a:prstGeom>
          <a:solidFill>
            <a:schemeClr val="bg1">
              <a:lumMod val="85000"/>
            </a:schemeClr>
          </a:solidFill>
          <a:ln w="3175"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p>
        </p:txBody>
      </p:sp>
      <p:sp>
        <p:nvSpPr>
          <p:cNvPr id="62" name="TextBox 61">
            <a:extLst>
              <a:ext uri="{FF2B5EF4-FFF2-40B4-BE49-F238E27FC236}">
                <a16:creationId xmlns:a16="http://schemas.microsoft.com/office/drawing/2014/main" id="{B0D91DBE-5009-F744-81CA-F81CFE6FD7DC}"/>
              </a:ext>
            </a:extLst>
          </p:cNvPr>
          <p:cNvSpPr txBox="1"/>
          <p:nvPr/>
        </p:nvSpPr>
        <p:spPr>
          <a:xfrm>
            <a:off x="9321399" y="4273536"/>
            <a:ext cx="973344" cy="307777"/>
          </a:xfrm>
          <a:prstGeom prst="rect">
            <a:avLst/>
          </a:prstGeom>
          <a:noFill/>
        </p:spPr>
        <p:txBody>
          <a:bodyPr wrap="none" rtlCol="0">
            <a:spAutoFit/>
          </a:bodyPr>
          <a:lstStyle/>
          <a:p>
            <a:pPr algn="ctr"/>
            <a:r>
              <a:rPr lang="en-US" sz="1400" dirty="0"/>
              <a:t>Consume</a:t>
            </a:r>
          </a:p>
        </p:txBody>
      </p:sp>
      <p:cxnSp>
        <p:nvCxnSpPr>
          <p:cNvPr id="63" name="Curved Connector 62">
            <a:extLst>
              <a:ext uri="{FF2B5EF4-FFF2-40B4-BE49-F238E27FC236}">
                <a16:creationId xmlns:a16="http://schemas.microsoft.com/office/drawing/2014/main" id="{F932AB54-93CA-CE4E-84E2-500AA9617861}"/>
              </a:ext>
            </a:extLst>
          </p:cNvPr>
          <p:cNvCxnSpPr/>
          <p:nvPr/>
        </p:nvCxnSpPr>
        <p:spPr>
          <a:xfrm rot="16200000" flipH="1">
            <a:off x="7489367" y="5238365"/>
            <a:ext cx="12700" cy="810165"/>
          </a:xfrm>
          <a:prstGeom prst="curvedConnector3">
            <a:avLst>
              <a:gd name="adj1" fmla="val 3973598"/>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91710400-AEC4-4740-BC86-091F7D30C8CD}"/>
              </a:ext>
            </a:extLst>
          </p:cNvPr>
          <p:cNvSpPr/>
          <p:nvPr/>
        </p:nvSpPr>
        <p:spPr>
          <a:xfrm>
            <a:off x="501173" y="2781808"/>
            <a:ext cx="11245349" cy="3478315"/>
          </a:xfrm>
          <a:prstGeom prst="rect">
            <a:avLst/>
          </a:prstGeom>
          <a:noFill/>
          <a:ln w="285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510EFCE3-2DF0-044D-9271-A169C6A2A53A}"/>
              </a:ext>
            </a:extLst>
          </p:cNvPr>
          <p:cNvSpPr txBox="1"/>
          <p:nvPr/>
        </p:nvSpPr>
        <p:spPr>
          <a:xfrm>
            <a:off x="10834011" y="2888412"/>
            <a:ext cx="787395" cy="400110"/>
          </a:xfrm>
          <a:prstGeom prst="rect">
            <a:avLst/>
          </a:prstGeom>
          <a:noFill/>
        </p:spPr>
        <p:txBody>
          <a:bodyPr wrap="none" rtlCol="0">
            <a:spAutoFit/>
          </a:bodyPr>
          <a:lstStyle/>
          <a:p>
            <a:pPr algn="ctr"/>
            <a:r>
              <a:rPr lang="en-US" sz="2000" b="1" dirty="0"/>
              <a:t>AWS</a:t>
            </a:r>
          </a:p>
        </p:txBody>
      </p:sp>
    </p:spTree>
    <p:extLst>
      <p:ext uri="{BB962C8B-B14F-4D97-AF65-F5344CB8AC3E}">
        <p14:creationId xmlns:p14="http://schemas.microsoft.com/office/powerpoint/2010/main" val="364078162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A43A-0870-E847-BBC6-BD813BC77E51}"/>
              </a:ext>
            </a:extLst>
          </p:cNvPr>
          <p:cNvSpPr>
            <a:spLocks noGrp="1"/>
          </p:cNvSpPr>
          <p:nvPr>
            <p:ph type="title"/>
          </p:nvPr>
        </p:nvSpPr>
        <p:spPr/>
        <p:txBody>
          <a:bodyPr/>
          <a:lstStyle/>
          <a:p>
            <a:r>
              <a:rPr lang="en-US" dirty="0"/>
              <a:t>Machine learning environment</a:t>
            </a:r>
          </a:p>
        </p:txBody>
      </p:sp>
      <p:sp>
        <p:nvSpPr>
          <p:cNvPr id="3" name="Rectangle 2">
            <a:extLst>
              <a:ext uri="{FF2B5EF4-FFF2-40B4-BE49-F238E27FC236}">
                <a16:creationId xmlns:a16="http://schemas.microsoft.com/office/drawing/2014/main" id="{90AFF120-49C0-4F4B-961C-3C78D4A729F0}"/>
              </a:ext>
            </a:extLst>
          </p:cNvPr>
          <p:cNvSpPr/>
          <p:nvPr/>
        </p:nvSpPr>
        <p:spPr>
          <a:xfrm>
            <a:off x="2434646" y="1405687"/>
            <a:ext cx="9185496" cy="18975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3F04100-0802-6749-9642-129A9E790456}"/>
              </a:ext>
            </a:extLst>
          </p:cNvPr>
          <p:cNvSpPr/>
          <p:nvPr/>
        </p:nvSpPr>
        <p:spPr>
          <a:xfrm>
            <a:off x="2434646" y="3510778"/>
            <a:ext cx="9185496" cy="1898341"/>
          </a:xfrm>
          <a:prstGeom prst="rect">
            <a:avLst/>
          </a:prstGeom>
          <a:no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5D0863D-8850-CA44-A046-9CE1B1948BAC}"/>
              </a:ext>
            </a:extLst>
          </p:cNvPr>
          <p:cNvSpPr txBox="1"/>
          <p:nvPr/>
        </p:nvSpPr>
        <p:spPr>
          <a:xfrm>
            <a:off x="2475442" y="1477092"/>
            <a:ext cx="2082621" cy="400110"/>
          </a:xfrm>
          <a:prstGeom prst="rect">
            <a:avLst/>
          </a:prstGeom>
          <a:noFill/>
        </p:spPr>
        <p:txBody>
          <a:bodyPr wrap="none" rtlCol="0">
            <a:spAutoFit/>
          </a:bodyPr>
          <a:lstStyle/>
          <a:p>
            <a:r>
              <a:rPr lang="en-US" sz="2000" dirty="0"/>
              <a:t>Online real-time</a:t>
            </a:r>
          </a:p>
        </p:txBody>
      </p:sp>
      <p:sp>
        <p:nvSpPr>
          <p:cNvPr id="6" name="TextBox 5">
            <a:extLst>
              <a:ext uri="{FF2B5EF4-FFF2-40B4-BE49-F238E27FC236}">
                <a16:creationId xmlns:a16="http://schemas.microsoft.com/office/drawing/2014/main" id="{68B47B1E-8F5D-C447-AE86-6CA93C12B9CC}"/>
              </a:ext>
            </a:extLst>
          </p:cNvPr>
          <p:cNvSpPr txBox="1"/>
          <p:nvPr/>
        </p:nvSpPr>
        <p:spPr>
          <a:xfrm>
            <a:off x="2444288" y="3521185"/>
            <a:ext cx="1701107" cy="400110"/>
          </a:xfrm>
          <a:prstGeom prst="rect">
            <a:avLst/>
          </a:prstGeom>
          <a:noFill/>
        </p:spPr>
        <p:txBody>
          <a:bodyPr wrap="none" rtlCol="0">
            <a:spAutoFit/>
          </a:bodyPr>
          <a:lstStyle/>
          <a:p>
            <a:r>
              <a:rPr lang="en-US" sz="2000" dirty="0"/>
              <a:t>Offline batch</a:t>
            </a:r>
          </a:p>
        </p:txBody>
      </p:sp>
      <p:grpSp>
        <p:nvGrpSpPr>
          <p:cNvPr id="48" name="Group 47">
            <a:extLst>
              <a:ext uri="{FF2B5EF4-FFF2-40B4-BE49-F238E27FC236}">
                <a16:creationId xmlns:a16="http://schemas.microsoft.com/office/drawing/2014/main" id="{3D5B072E-17BE-2840-95F8-50A15C5BFFC1}"/>
              </a:ext>
            </a:extLst>
          </p:cNvPr>
          <p:cNvGrpSpPr/>
          <p:nvPr/>
        </p:nvGrpSpPr>
        <p:grpSpPr>
          <a:xfrm>
            <a:off x="664956" y="1739304"/>
            <a:ext cx="1606816" cy="548640"/>
            <a:chOff x="664956" y="1739304"/>
            <a:chExt cx="1606816" cy="548640"/>
          </a:xfrm>
        </p:grpSpPr>
        <p:sp>
          <p:nvSpPr>
            <p:cNvPr id="7" name="Right Arrow 6">
              <a:extLst>
                <a:ext uri="{FF2B5EF4-FFF2-40B4-BE49-F238E27FC236}">
                  <a16:creationId xmlns:a16="http://schemas.microsoft.com/office/drawing/2014/main" id="{441CF59E-BB1E-CE4F-BA64-A95C02CC9D80}"/>
                </a:ext>
              </a:extLst>
            </p:cNvPr>
            <p:cNvSpPr/>
            <p:nvPr/>
          </p:nvSpPr>
          <p:spPr>
            <a:xfrm>
              <a:off x="699004" y="1739304"/>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8" name="TextBox 7">
              <a:extLst>
                <a:ext uri="{FF2B5EF4-FFF2-40B4-BE49-F238E27FC236}">
                  <a16:creationId xmlns:a16="http://schemas.microsoft.com/office/drawing/2014/main" id="{174A4903-1DC0-CC4A-A342-B6A318091439}"/>
                </a:ext>
              </a:extLst>
            </p:cNvPr>
            <p:cNvSpPr txBox="1"/>
            <p:nvPr/>
          </p:nvSpPr>
          <p:spPr>
            <a:xfrm>
              <a:off x="664956" y="1859735"/>
              <a:ext cx="1564852" cy="307777"/>
            </a:xfrm>
            <a:prstGeom prst="rect">
              <a:avLst/>
            </a:prstGeom>
            <a:noFill/>
          </p:spPr>
          <p:txBody>
            <a:bodyPr wrap="none" rtlCol="0">
              <a:spAutoFit/>
            </a:bodyPr>
            <a:lstStyle/>
            <a:p>
              <a:r>
                <a:rPr lang="en-US" sz="1400" b="1" dirty="0">
                  <a:solidFill>
                    <a:schemeClr val="accent5"/>
                  </a:solidFill>
                </a:rPr>
                <a:t>Business events</a:t>
              </a:r>
            </a:p>
          </p:txBody>
        </p:sp>
      </p:grpSp>
      <p:grpSp>
        <p:nvGrpSpPr>
          <p:cNvPr id="49" name="Group 48">
            <a:extLst>
              <a:ext uri="{FF2B5EF4-FFF2-40B4-BE49-F238E27FC236}">
                <a16:creationId xmlns:a16="http://schemas.microsoft.com/office/drawing/2014/main" id="{EA18C204-02E3-2941-BFA2-7568BB19F07A}"/>
              </a:ext>
            </a:extLst>
          </p:cNvPr>
          <p:cNvGrpSpPr/>
          <p:nvPr/>
        </p:nvGrpSpPr>
        <p:grpSpPr>
          <a:xfrm>
            <a:off x="664956" y="2391881"/>
            <a:ext cx="1606816" cy="548640"/>
            <a:chOff x="664956" y="2266329"/>
            <a:chExt cx="1606816" cy="548640"/>
          </a:xfrm>
        </p:grpSpPr>
        <p:sp>
          <p:nvSpPr>
            <p:cNvPr id="32" name="Right Arrow 31">
              <a:extLst>
                <a:ext uri="{FF2B5EF4-FFF2-40B4-BE49-F238E27FC236}">
                  <a16:creationId xmlns:a16="http://schemas.microsoft.com/office/drawing/2014/main" id="{51344676-1884-5C45-A98A-0E4DF89427F6}"/>
                </a:ext>
              </a:extLst>
            </p:cNvPr>
            <p:cNvSpPr/>
            <p:nvPr/>
          </p:nvSpPr>
          <p:spPr>
            <a:xfrm>
              <a:off x="699004" y="2266329"/>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0" name="TextBox 9">
              <a:extLst>
                <a:ext uri="{FF2B5EF4-FFF2-40B4-BE49-F238E27FC236}">
                  <a16:creationId xmlns:a16="http://schemas.microsoft.com/office/drawing/2014/main" id="{BA80AF70-273E-BF40-BABE-8C80D72DA8B0}"/>
                </a:ext>
              </a:extLst>
            </p:cNvPr>
            <p:cNvSpPr txBox="1"/>
            <p:nvPr/>
          </p:nvSpPr>
          <p:spPr>
            <a:xfrm>
              <a:off x="664956" y="2402309"/>
              <a:ext cx="1548822" cy="307777"/>
            </a:xfrm>
            <a:prstGeom prst="rect">
              <a:avLst/>
            </a:prstGeom>
            <a:noFill/>
          </p:spPr>
          <p:txBody>
            <a:bodyPr wrap="none" rtlCol="0">
              <a:spAutoFit/>
            </a:bodyPr>
            <a:lstStyle/>
            <a:p>
              <a:r>
                <a:rPr lang="en-US" sz="1400" b="1" dirty="0">
                  <a:solidFill>
                    <a:schemeClr val="accent2"/>
                  </a:solidFill>
                </a:rPr>
                <a:t>Behavioral data</a:t>
              </a:r>
            </a:p>
          </p:txBody>
        </p:sp>
      </p:grpSp>
      <p:grpSp>
        <p:nvGrpSpPr>
          <p:cNvPr id="46" name="Group 45">
            <a:extLst>
              <a:ext uri="{FF2B5EF4-FFF2-40B4-BE49-F238E27FC236}">
                <a16:creationId xmlns:a16="http://schemas.microsoft.com/office/drawing/2014/main" id="{334224CB-9FC9-A14E-8BB2-2E218A4F332C}"/>
              </a:ext>
            </a:extLst>
          </p:cNvPr>
          <p:cNvGrpSpPr/>
          <p:nvPr/>
        </p:nvGrpSpPr>
        <p:grpSpPr>
          <a:xfrm>
            <a:off x="643974" y="4838205"/>
            <a:ext cx="1606816" cy="548640"/>
            <a:chOff x="664956" y="4781933"/>
            <a:chExt cx="1606816" cy="548640"/>
          </a:xfrm>
        </p:grpSpPr>
        <p:sp>
          <p:nvSpPr>
            <p:cNvPr id="35" name="Right Arrow 34">
              <a:extLst>
                <a:ext uri="{FF2B5EF4-FFF2-40B4-BE49-F238E27FC236}">
                  <a16:creationId xmlns:a16="http://schemas.microsoft.com/office/drawing/2014/main" id="{FCF71676-0216-8045-B470-CD4922320C10}"/>
                </a:ext>
              </a:extLst>
            </p:cNvPr>
            <p:cNvSpPr/>
            <p:nvPr/>
          </p:nvSpPr>
          <p:spPr>
            <a:xfrm>
              <a:off x="699004" y="4781933"/>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2" name="Rectangle 11">
              <a:extLst>
                <a:ext uri="{FF2B5EF4-FFF2-40B4-BE49-F238E27FC236}">
                  <a16:creationId xmlns:a16="http://schemas.microsoft.com/office/drawing/2014/main" id="{509D7A99-56F4-A24F-9082-5C91D32B5680}"/>
                </a:ext>
              </a:extLst>
            </p:cNvPr>
            <p:cNvSpPr/>
            <p:nvPr/>
          </p:nvSpPr>
          <p:spPr>
            <a:xfrm>
              <a:off x="664956" y="4900939"/>
              <a:ext cx="1593706" cy="307777"/>
            </a:xfrm>
            <a:prstGeom prst="rect">
              <a:avLst/>
            </a:prstGeom>
          </p:spPr>
          <p:txBody>
            <a:bodyPr wrap="none">
              <a:spAutoFit/>
            </a:bodyPr>
            <a:lstStyle/>
            <a:p>
              <a:r>
                <a:rPr lang="en-US" sz="1400" b="1" dirty="0">
                  <a:solidFill>
                    <a:schemeClr val="accent4"/>
                  </a:solidFill>
                </a:rPr>
                <a:t>Third-party data</a:t>
              </a:r>
              <a:endParaRPr lang="en-US" sz="1400" dirty="0">
                <a:solidFill>
                  <a:schemeClr val="accent4"/>
                </a:solidFill>
              </a:endParaRPr>
            </a:p>
          </p:txBody>
        </p:sp>
      </p:grpSp>
      <p:grpSp>
        <p:nvGrpSpPr>
          <p:cNvPr id="45" name="Group 44">
            <a:extLst>
              <a:ext uri="{FF2B5EF4-FFF2-40B4-BE49-F238E27FC236}">
                <a16:creationId xmlns:a16="http://schemas.microsoft.com/office/drawing/2014/main" id="{36F1E5F3-AF8C-5747-A9E9-5F1F9F5810C4}"/>
              </a:ext>
            </a:extLst>
          </p:cNvPr>
          <p:cNvGrpSpPr/>
          <p:nvPr/>
        </p:nvGrpSpPr>
        <p:grpSpPr>
          <a:xfrm>
            <a:off x="664956" y="3524018"/>
            <a:ext cx="1606816" cy="548640"/>
            <a:chOff x="664956" y="3707086"/>
            <a:chExt cx="1606816" cy="548640"/>
          </a:xfrm>
        </p:grpSpPr>
        <p:sp>
          <p:nvSpPr>
            <p:cNvPr id="33" name="Right Arrow 32">
              <a:extLst>
                <a:ext uri="{FF2B5EF4-FFF2-40B4-BE49-F238E27FC236}">
                  <a16:creationId xmlns:a16="http://schemas.microsoft.com/office/drawing/2014/main" id="{88477E30-575E-8E47-86BA-2CE54146B5FE}"/>
                </a:ext>
              </a:extLst>
            </p:cNvPr>
            <p:cNvSpPr/>
            <p:nvPr/>
          </p:nvSpPr>
          <p:spPr>
            <a:xfrm>
              <a:off x="699004" y="3707086"/>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a:extLst>
                <a:ext uri="{FF2B5EF4-FFF2-40B4-BE49-F238E27FC236}">
                  <a16:creationId xmlns:a16="http://schemas.microsoft.com/office/drawing/2014/main" id="{283B9A1E-ADD9-6049-B13C-A80280D9D73A}"/>
                </a:ext>
              </a:extLst>
            </p:cNvPr>
            <p:cNvSpPr txBox="1"/>
            <p:nvPr/>
          </p:nvSpPr>
          <p:spPr>
            <a:xfrm>
              <a:off x="664956" y="3827517"/>
              <a:ext cx="1564852" cy="307777"/>
            </a:xfrm>
            <a:prstGeom prst="rect">
              <a:avLst/>
            </a:prstGeom>
            <a:noFill/>
          </p:spPr>
          <p:txBody>
            <a:bodyPr wrap="none" rtlCol="0">
              <a:spAutoFit/>
            </a:bodyPr>
            <a:lstStyle/>
            <a:p>
              <a:r>
                <a:rPr lang="en-US" sz="1400" b="1" dirty="0">
                  <a:solidFill>
                    <a:schemeClr val="accent5"/>
                  </a:solidFill>
                </a:rPr>
                <a:t>Business events</a:t>
              </a:r>
            </a:p>
          </p:txBody>
        </p:sp>
      </p:grpSp>
      <p:grpSp>
        <p:nvGrpSpPr>
          <p:cNvPr id="47" name="Group 46">
            <a:extLst>
              <a:ext uri="{FF2B5EF4-FFF2-40B4-BE49-F238E27FC236}">
                <a16:creationId xmlns:a16="http://schemas.microsoft.com/office/drawing/2014/main" id="{FAE97AA1-E198-FC4D-B4A1-0B2EBDD8AAF6}"/>
              </a:ext>
            </a:extLst>
          </p:cNvPr>
          <p:cNvGrpSpPr/>
          <p:nvPr/>
        </p:nvGrpSpPr>
        <p:grpSpPr>
          <a:xfrm>
            <a:off x="664956" y="4185628"/>
            <a:ext cx="1606816" cy="548640"/>
            <a:chOff x="664956" y="4233440"/>
            <a:chExt cx="1606816" cy="548640"/>
          </a:xfrm>
        </p:grpSpPr>
        <p:sp>
          <p:nvSpPr>
            <p:cNvPr id="34" name="Right Arrow 33">
              <a:extLst>
                <a:ext uri="{FF2B5EF4-FFF2-40B4-BE49-F238E27FC236}">
                  <a16:creationId xmlns:a16="http://schemas.microsoft.com/office/drawing/2014/main" id="{FCD2DA0A-8648-2240-ABDE-670231917E10}"/>
                </a:ext>
              </a:extLst>
            </p:cNvPr>
            <p:cNvSpPr/>
            <p:nvPr/>
          </p:nvSpPr>
          <p:spPr>
            <a:xfrm>
              <a:off x="699004" y="4233440"/>
              <a:ext cx="1572768" cy="54864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 name="TextBox 15">
              <a:extLst>
                <a:ext uri="{FF2B5EF4-FFF2-40B4-BE49-F238E27FC236}">
                  <a16:creationId xmlns:a16="http://schemas.microsoft.com/office/drawing/2014/main" id="{0DACE7BF-9E27-2C4D-8F8F-CAD93E7CEC4B}"/>
                </a:ext>
              </a:extLst>
            </p:cNvPr>
            <p:cNvSpPr txBox="1"/>
            <p:nvPr/>
          </p:nvSpPr>
          <p:spPr>
            <a:xfrm>
              <a:off x="664956" y="4352299"/>
              <a:ext cx="1548822" cy="307777"/>
            </a:xfrm>
            <a:prstGeom prst="rect">
              <a:avLst/>
            </a:prstGeom>
            <a:noFill/>
          </p:spPr>
          <p:txBody>
            <a:bodyPr wrap="none" rtlCol="0">
              <a:spAutoFit/>
            </a:bodyPr>
            <a:lstStyle/>
            <a:p>
              <a:r>
                <a:rPr lang="en-US" sz="1400" b="1" dirty="0">
                  <a:solidFill>
                    <a:schemeClr val="accent2"/>
                  </a:solidFill>
                </a:rPr>
                <a:t>Behavioral data</a:t>
              </a:r>
            </a:p>
          </p:txBody>
        </p:sp>
      </p:grpSp>
      <p:sp>
        <p:nvSpPr>
          <p:cNvPr id="17" name="Rectangle 16">
            <a:extLst>
              <a:ext uri="{FF2B5EF4-FFF2-40B4-BE49-F238E27FC236}">
                <a16:creationId xmlns:a16="http://schemas.microsoft.com/office/drawing/2014/main" id="{DFB3AF4E-1DEE-9B4B-BAAB-77F6316659BE}"/>
              </a:ext>
            </a:extLst>
          </p:cNvPr>
          <p:cNvSpPr/>
          <p:nvPr/>
        </p:nvSpPr>
        <p:spPr>
          <a:xfrm>
            <a:off x="5403184"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Train</a:t>
            </a:r>
          </a:p>
        </p:txBody>
      </p:sp>
      <p:sp>
        <p:nvSpPr>
          <p:cNvPr id="18" name="Can 17">
            <a:extLst>
              <a:ext uri="{FF2B5EF4-FFF2-40B4-BE49-F238E27FC236}">
                <a16:creationId xmlns:a16="http://schemas.microsoft.com/office/drawing/2014/main" id="{094296BB-B8ED-294F-90D8-50127D15E1CD}"/>
              </a:ext>
            </a:extLst>
          </p:cNvPr>
          <p:cNvSpPr/>
          <p:nvPr/>
        </p:nvSpPr>
        <p:spPr>
          <a:xfrm>
            <a:off x="5315678" y="4753172"/>
            <a:ext cx="1537467" cy="511816"/>
          </a:xfrm>
          <a:prstGeom prst="ca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lake</a:t>
            </a:r>
          </a:p>
        </p:txBody>
      </p:sp>
      <p:sp>
        <p:nvSpPr>
          <p:cNvPr id="19" name="Rectangle 18">
            <a:extLst>
              <a:ext uri="{FF2B5EF4-FFF2-40B4-BE49-F238E27FC236}">
                <a16:creationId xmlns:a16="http://schemas.microsoft.com/office/drawing/2014/main" id="{F97EEF63-95FF-5E46-B412-5F8982C06359}"/>
              </a:ext>
            </a:extLst>
          </p:cNvPr>
          <p:cNvSpPr/>
          <p:nvPr/>
        </p:nvSpPr>
        <p:spPr>
          <a:xfrm>
            <a:off x="3192288" y="3952154"/>
            <a:ext cx="1362456"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Develop</a:t>
            </a:r>
          </a:p>
        </p:txBody>
      </p:sp>
      <p:sp>
        <p:nvSpPr>
          <p:cNvPr id="20" name="Rectangle 19">
            <a:extLst>
              <a:ext uri="{FF2B5EF4-FFF2-40B4-BE49-F238E27FC236}">
                <a16:creationId xmlns:a16="http://schemas.microsoft.com/office/drawing/2014/main" id="{423AB376-7167-9B43-BEA7-49FB46499773}"/>
              </a:ext>
            </a:extLst>
          </p:cNvPr>
          <p:cNvSpPr/>
          <p:nvPr/>
        </p:nvSpPr>
        <p:spPr>
          <a:xfrm>
            <a:off x="7614080" y="3952154"/>
            <a:ext cx="1481328"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Score</a:t>
            </a:r>
          </a:p>
        </p:txBody>
      </p:sp>
      <p:sp>
        <p:nvSpPr>
          <p:cNvPr id="21" name="Rectangle 20">
            <a:extLst>
              <a:ext uri="{FF2B5EF4-FFF2-40B4-BE49-F238E27FC236}">
                <a16:creationId xmlns:a16="http://schemas.microsoft.com/office/drawing/2014/main" id="{DCC6007D-AD78-A94E-99DA-60A7A1DD1511}"/>
              </a:ext>
            </a:extLst>
          </p:cNvPr>
          <p:cNvSpPr/>
          <p:nvPr/>
        </p:nvSpPr>
        <p:spPr>
          <a:xfrm>
            <a:off x="7401187"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Score</a:t>
            </a:r>
          </a:p>
        </p:txBody>
      </p:sp>
      <p:sp>
        <p:nvSpPr>
          <p:cNvPr id="22" name="Rectangle 21">
            <a:extLst>
              <a:ext uri="{FF2B5EF4-FFF2-40B4-BE49-F238E27FC236}">
                <a16:creationId xmlns:a16="http://schemas.microsoft.com/office/drawing/2014/main" id="{DF19508C-1139-E342-A422-E638B8699B21}"/>
              </a:ext>
            </a:extLst>
          </p:cNvPr>
          <p:cNvSpPr/>
          <p:nvPr/>
        </p:nvSpPr>
        <p:spPr>
          <a:xfrm>
            <a:off x="9291616"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Insights</a:t>
            </a:r>
          </a:p>
        </p:txBody>
      </p:sp>
      <p:sp>
        <p:nvSpPr>
          <p:cNvPr id="23" name="Rectangle 22">
            <a:extLst>
              <a:ext uri="{FF2B5EF4-FFF2-40B4-BE49-F238E27FC236}">
                <a16:creationId xmlns:a16="http://schemas.microsoft.com/office/drawing/2014/main" id="{8D1CE5A1-5A7F-3E42-96E0-0AC96C3BED5B}"/>
              </a:ext>
            </a:extLst>
          </p:cNvPr>
          <p:cNvSpPr/>
          <p:nvPr/>
        </p:nvSpPr>
        <p:spPr>
          <a:xfrm>
            <a:off x="5339352" y="2017072"/>
            <a:ext cx="1563624"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Features</a:t>
            </a:r>
          </a:p>
        </p:txBody>
      </p:sp>
      <p:cxnSp>
        <p:nvCxnSpPr>
          <p:cNvPr id="24" name="Straight Arrow Connector 23">
            <a:extLst>
              <a:ext uri="{FF2B5EF4-FFF2-40B4-BE49-F238E27FC236}">
                <a16:creationId xmlns:a16="http://schemas.microsoft.com/office/drawing/2014/main" id="{E65C1947-2715-9246-A595-73C304349B2A}"/>
              </a:ext>
            </a:extLst>
          </p:cNvPr>
          <p:cNvCxnSpPr>
            <a:cxnSpLocks/>
          </p:cNvCxnSpPr>
          <p:nvPr/>
        </p:nvCxnSpPr>
        <p:spPr>
          <a:xfrm flipV="1">
            <a:off x="6086631" y="2590800"/>
            <a:ext cx="1" cy="1316541"/>
          </a:xfrm>
          <a:prstGeom prst="straightConnector1">
            <a:avLst/>
          </a:prstGeom>
          <a:ln w="38100">
            <a:solidFill>
              <a:schemeClr val="bg1">
                <a:lumMod val="85000"/>
              </a:schemeClr>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F14F3203-CC79-9C49-865A-656934CAD86F}"/>
              </a:ext>
            </a:extLst>
          </p:cNvPr>
          <p:cNvCxnSpPr>
            <a:cxnSpLocks/>
          </p:cNvCxnSpPr>
          <p:nvPr/>
        </p:nvCxnSpPr>
        <p:spPr>
          <a:xfrm flipV="1">
            <a:off x="8357461" y="2590800"/>
            <a:ext cx="1667251" cy="1316542"/>
          </a:xfrm>
          <a:prstGeom prst="straightConnector1">
            <a:avLst/>
          </a:prstGeom>
          <a:ln w="38100">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E8996C5B-E881-9E41-A785-16AC39F9102A}"/>
              </a:ext>
            </a:extLst>
          </p:cNvPr>
          <p:cNvCxnSpPr>
            <a:cxnSpLocks/>
          </p:cNvCxnSpPr>
          <p:nvPr/>
        </p:nvCxnSpPr>
        <p:spPr>
          <a:xfrm>
            <a:off x="3931920" y="4464773"/>
            <a:ext cx="1317413" cy="544307"/>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69F6DBB-2AB8-2446-A12E-4CBD15D3A666}"/>
              </a:ext>
            </a:extLst>
          </p:cNvPr>
          <p:cNvCxnSpPr/>
          <p:nvPr/>
        </p:nvCxnSpPr>
        <p:spPr>
          <a:xfrm flipH="1">
            <a:off x="6084412" y="4424691"/>
            <a:ext cx="3" cy="292581"/>
          </a:xfrm>
          <a:prstGeom prst="straightConnector1">
            <a:avLst/>
          </a:prstGeom>
          <a:ln w="28575">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FAD0BBC3-4768-534F-A63B-3E68801BFE88}"/>
              </a:ext>
            </a:extLst>
          </p:cNvPr>
          <p:cNvCxnSpPr>
            <a:cxnSpLocks/>
          </p:cNvCxnSpPr>
          <p:nvPr/>
        </p:nvCxnSpPr>
        <p:spPr>
          <a:xfrm flipV="1">
            <a:off x="6902976" y="4464774"/>
            <a:ext cx="1454485" cy="544306"/>
          </a:xfrm>
          <a:prstGeom prst="straightConnector1">
            <a:avLst/>
          </a:prstGeom>
          <a:ln w="38100">
            <a:solidFill>
              <a:schemeClr val="bg1">
                <a:lumMod val="8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9" name="Right Arrow 28">
            <a:extLst>
              <a:ext uri="{FF2B5EF4-FFF2-40B4-BE49-F238E27FC236}">
                <a16:creationId xmlns:a16="http://schemas.microsoft.com/office/drawing/2014/main" id="{BAE2244E-EEB1-7A4B-B62F-BAFD61773A10}"/>
              </a:ext>
            </a:extLst>
          </p:cNvPr>
          <p:cNvSpPr/>
          <p:nvPr/>
        </p:nvSpPr>
        <p:spPr>
          <a:xfrm>
            <a:off x="4627585" y="4056789"/>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8638B8A7-F691-8248-AB56-15930E824383}"/>
              </a:ext>
            </a:extLst>
          </p:cNvPr>
          <p:cNvSpPr/>
          <p:nvPr/>
        </p:nvSpPr>
        <p:spPr>
          <a:xfrm>
            <a:off x="6820336" y="4041088"/>
            <a:ext cx="722376"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a:extLst>
              <a:ext uri="{FF2B5EF4-FFF2-40B4-BE49-F238E27FC236}">
                <a16:creationId xmlns:a16="http://schemas.microsoft.com/office/drawing/2014/main" id="{FBB4A6C7-0DB7-394F-9CD1-56281A5C0732}"/>
              </a:ext>
            </a:extLst>
          </p:cNvPr>
          <p:cNvSpPr/>
          <p:nvPr/>
        </p:nvSpPr>
        <p:spPr>
          <a:xfrm rot="18795401">
            <a:off x="6550605" y="3089692"/>
            <a:ext cx="1734795" cy="27432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D3237C9-EE77-1B42-8367-84F5FEC5CDDA}"/>
              </a:ext>
            </a:extLst>
          </p:cNvPr>
          <p:cNvSpPr/>
          <p:nvPr/>
        </p:nvSpPr>
        <p:spPr>
          <a:xfrm>
            <a:off x="3181096" y="5865543"/>
            <a:ext cx="5880136" cy="461665"/>
          </a:xfrm>
          <a:prstGeom prst="rect">
            <a:avLst/>
          </a:prstGeom>
        </p:spPr>
        <p:txBody>
          <a:bodyPr wrap="none">
            <a:spAutoFit/>
          </a:bodyPr>
          <a:lstStyle/>
          <a:p>
            <a:pPr algn="ctr"/>
            <a:r>
              <a:rPr lang="en-US" sz="2400" dirty="0">
                <a:solidFill>
                  <a:srgbClr val="0B61B8"/>
                </a:solidFill>
              </a:rPr>
              <a:t>Both online and offline ML environments</a:t>
            </a:r>
          </a:p>
        </p:txBody>
      </p:sp>
    </p:spTree>
    <p:extLst>
      <p:ext uri="{BB962C8B-B14F-4D97-AF65-F5344CB8AC3E}">
        <p14:creationId xmlns:p14="http://schemas.microsoft.com/office/powerpoint/2010/main" val="4285416540"/>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tuit v01">
  <a:themeElements>
    <a:clrScheme name="Intuit">
      <a:dk1>
        <a:srgbClr val="000000"/>
      </a:dk1>
      <a:lt1>
        <a:srgbClr val="FFFFFF"/>
      </a:lt1>
      <a:dk2>
        <a:srgbClr val="8D9096"/>
      </a:dk2>
      <a:lt2>
        <a:srgbClr val="BABEC5"/>
      </a:lt2>
      <a:accent1>
        <a:srgbClr val="0077C5"/>
      </a:accent1>
      <a:accent2>
        <a:srgbClr val="34BFFF"/>
      </a:accent2>
      <a:accent3>
        <a:srgbClr val="6B6C72"/>
      </a:accent3>
      <a:accent4>
        <a:srgbClr val="7FD000"/>
      </a:accent4>
      <a:accent5>
        <a:srgbClr val="FF8000"/>
      </a:accent5>
      <a:accent6>
        <a:srgbClr val="D52B1E"/>
      </a:accent6>
      <a:hlink>
        <a:srgbClr val="0077C5"/>
      </a:hlink>
      <a:folHlink>
        <a:srgbClr val="6436AF"/>
      </a:folHlink>
    </a:clrScheme>
    <a:fontScheme name="Intuit">
      <a:majorFont>
        <a:latin typeface="AvenirNext forINTUIT"/>
        <a:ea typeface=""/>
        <a:cs typeface=""/>
        <a:font script="Jpan" typeface="ＭＳ ゴシック"/>
        <a:font script="Hans" typeface="宋体"/>
        <a:font script="Hant" typeface="新細明體"/>
      </a:majorFont>
      <a:minorFont>
        <a:latin typeface="AvenirNext forINTUIT"/>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tuit PPTv03 Internal" id="{5D97D9E7-1C34-134D-9881-D0126590AB79}" vid="{C5F6FF8A-B14B-3246-A059-35ACF15DDD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Intuit v01</Template>
  <TotalTime>686</TotalTime>
  <Words>1409</Words>
  <Application>Microsoft Macintosh PowerPoint</Application>
  <PresentationFormat>Custom</PresentationFormat>
  <Paragraphs>279</Paragraphs>
  <Slides>21</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Arial</vt:lpstr>
      <vt:lpstr>Avenir Next Demi Bold</vt:lpstr>
      <vt:lpstr>Avenir Next Regular</vt:lpstr>
      <vt:lpstr>AvenirNext forINTUIT</vt:lpstr>
      <vt:lpstr>AvenirNext forINTUIT Bold</vt:lpstr>
      <vt:lpstr>AvenirNext forINTUIT Regular</vt:lpstr>
      <vt:lpstr>AvenirNext LT Pro Regular</vt:lpstr>
      <vt:lpstr>Lucida Grande</vt:lpstr>
      <vt:lpstr>Mangal</vt:lpstr>
      <vt:lpstr>Intuit v01</vt:lpstr>
      <vt:lpstr>think-cell Slide</vt:lpstr>
      <vt:lpstr>Machine Learning at Intuit  5 Delightful Use Cases</vt:lpstr>
      <vt:lpstr>PowerPoint Presentation</vt:lpstr>
      <vt:lpstr>Machine learning at Intuit</vt:lpstr>
      <vt:lpstr>Who we serve</vt:lpstr>
      <vt:lpstr>Our mission</vt:lpstr>
      <vt:lpstr>Intuit has access to very rich data</vt:lpstr>
      <vt:lpstr>Data pipeline</vt:lpstr>
      <vt:lpstr>Our implementation</vt:lpstr>
      <vt:lpstr>Machine learning environment</vt:lpstr>
      <vt:lpstr>Use case 1: Managing transactional risk (Payments)</vt:lpstr>
      <vt:lpstr>Managing transactional risk</vt:lpstr>
      <vt:lpstr>Use case 2: Automating financial transaction categorization (QuickBooks Online)</vt:lpstr>
      <vt:lpstr>Automating financial transaction categorization: run-time</vt:lpstr>
      <vt:lpstr>Use case 3: Personalized experiences (TurboTax)</vt:lpstr>
      <vt:lpstr>Personalized experiences: run-time</vt:lpstr>
      <vt:lpstr>Use case 4: Matchmaking (experimenting with ML in QuickBooks for Accountants)</vt:lpstr>
      <vt:lpstr>Matchmaking: run-time</vt:lpstr>
      <vt:lpstr>Use case 5: Cash flow projection</vt:lpstr>
      <vt:lpstr>Predictions and insights: run-time</vt:lpstr>
      <vt:lpstr>Key takeaways</vt:lpstr>
      <vt:lpstr>Q&amp;A</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at Intuit  5 Delightful Use Cases</dc:title>
  <dc:creator>Microsoft Office User</dc:creator>
  <cp:lastModifiedBy>Murray, Calum</cp:lastModifiedBy>
  <cp:revision>42</cp:revision>
  <dcterms:created xsi:type="dcterms:W3CDTF">2018-05-14T01:33:41Z</dcterms:created>
  <dcterms:modified xsi:type="dcterms:W3CDTF">2018-05-22T15:17:05Z</dcterms:modified>
</cp:coreProperties>
</file>